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1"/>
  </p:notesMasterIdLst>
  <p:sldIdLst>
    <p:sldId id="256" r:id="rId2"/>
    <p:sldId id="257" r:id="rId3"/>
    <p:sldId id="265" r:id="rId4"/>
    <p:sldId id="258" r:id="rId5"/>
    <p:sldId id="259" r:id="rId6"/>
    <p:sldId id="260" r:id="rId7"/>
    <p:sldId id="261" r:id="rId8"/>
    <p:sldId id="263" r:id="rId9"/>
    <p:sldId id="264" r:id="rId10"/>
    <p:sldId id="266" r:id="rId11"/>
    <p:sldId id="267" r:id="rId12"/>
    <p:sldId id="268" r:id="rId13"/>
    <p:sldId id="269" r:id="rId14"/>
    <p:sldId id="270" r:id="rId15"/>
    <p:sldId id="271" r:id="rId16"/>
    <p:sldId id="272" r:id="rId17"/>
    <p:sldId id="273" r:id="rId18"/>
    <p:sldId id="274" r:id="rId19"/>
    <p:sldId id="275" r:id="rId20"/>
    <p:sldId id="303" r:id="rId21"/>
    <p:sldId id="276" r:id="rId22"/>
    <p:sldId id="283" r:id="rId23"/>
    <p:sldId id="285" r:id="rId24"/>
    <p:sldId id="296" r:id="rId25"/>
    <p:sldId id="294" r:id="rId26"/>
    <p:sldId id="295" r:id="rId27"/>
    <p:sldId id="289" r:id="rId28"/>
    <p:sldId id="299" r:id="rId29"/>
    <p:sldId id="302" r:id="rId30"/>
    <p:sldId id="290" r:id="rId31"/>
    <p:sldId id="297" r:id="rId32"/>
    <p:sldId id="292" r:id="rId33"/>
    <p:sldId id="300" r:id="rId34"/>
    <p:sldId id="277" r:id="rId35"/>
    <p:sldId id="298" r:id="rId36"/>
    <p:sldId id="304" r:id="rId37"/>
    <p:sldId id="307" r:id="rId38"/>
    <p:sldId id="305" r:id="rId39"/>
    <p:sldId id="306" r:id="rId4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855">
          <p15:clr>
            <a:srgbClr val="A4A3A4"/>
          </p15:clr>
        </p15:guide>
        <p15:guide id="2" pos="1078">
          <p15:clr>
            <a:srgbClr val="A4A3A4"/>
          </p15:clr>
        </p15:guide>
        <p15:guide id="3" orient="horz" pos="113">
          <p15:clr>
            <a:srgbClr val="A4A3A4"/>
          </p15:clr>
        </p15:guide>
        <p15:guide id="4" pos="566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1644" y="108"/>
      </p:cViewPr>
      <p:guideLst>
        <p:guide orient="horz" pos="3855"/>
        <p:guide pos="1078"/>
        <p:guide orient="horz" pos="113"/>
        <p:guide pos="56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013103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73304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8473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0202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6333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5930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6515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5358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5873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1533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5551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4713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8402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2165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1968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3192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1490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7905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3869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3373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9717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61420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660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1608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0496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79369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78867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26817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48647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8199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214802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845819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325069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35716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1108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8012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3902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0524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9411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2474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1.emf"/><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3.gif"/><Relationship Id="rId5" Type="http://schemas.openxmlformats.org/officeDocument/2006/relationships/image" Target="../media/image15.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8.emf"/><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notesSlide" Target="../notesSlides/notesSlide20.xml"/><Relationship Id="rId7" Type="http://schemas.openxmlformats.org/officeDocument/2006/relationships/package" Target="../embeddings/Documento_di_Microsoft_Word1.docx"/><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4.jpeg"/><Relationship Id="rId12"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emf"/><Relationship Id="rId10" Type="http://schemas.openxmlformats.org/officeDocument/2006/relationships/image" Target="../media/image27.jpeg"/><Relationship Id="rId4" Type="http://schemas.openxmlformats.org/officeDocument/2006/relationships/image" Target="../media/image3.png"/><Relationship Id="rId9" Type="http://schemas.openxmlformats.org/officeDocument/2006/relationships/image" Target="../media/image26.png"/><Relationship Id="rId1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6.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8.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9.emf"/><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notesSlide" Target="../notesSlides/notesSlide28.xml"/><Relationship Id="rId7" Type="http://schemas.openxmlformats.org/officeDocument/2006/relationships/package" Target="../embeddings/Documento_di_Microsoft_Word2.docx"/><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emf"/><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em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13" name="Immagine 12" descr="http://cdn.ecologiae.com/wp-content/uploads/2010/01/tornado.jpg"/>
          <p:cNvPicPr/>
          <p:nvPr/>
        </p:nvPicPr>
        <p:blipFill>
          <a:blip r:embed="rId3"/>
          <a:srcRect/>
          <a:stretch>
            <a:fillRect/>
          </a:stretch>
        </p:blipFill>
        <p:spPr bwMode="auto">
          <a:xfrm>
            <a:off x="4111856" y="2528782"/>
            <a:ext cx="1909500" cy="3782668"/>
          </a:xfrm>
          <a:prstGeom prst="rect">
            <a:avLst/>
          </a:prstGeom>
          <a:noFill/>
          <a:ln w="9525">
            <a:noFill/>
            <a:miter lim="800000"/>
            <a:headEnd/>
            <a:tailEnd/>
          </a:ln>
          <a:effectLst>
            <a:glow rad="406400">
              <a:srgbClr val="002060">
                <a:alpha val="40000"/>
              </a:srgbClr>
            </a:glow>
          </a:effectLst>
        </p:spPr>
      </p:pic>
      <p:pic>
        <p:nvPicPr>
          <p:cNvPr id="54" name="Google Shape;54;p13"/>
          <p:cNvPicPr preferRelativeResize="0"/>
          <p:nvPr/>
        </p:nvPicPr>
        <p:blipFill>
          <a:blip r:embed="rId4">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5">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sp>
        <p:nvSpPr>
          <p:cNvPr id="58" name="Google Shape;58;p13"/>
          <p:cNvSpPr txBox="1"/>
          <p:nvPr/>
        </p:nvSpPr>
        <p:spPr>
          <a:xfrm>
            <a:off x="135392" y="2658122"/>
            <a:ext cx="1340983" cy="287928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a:t>
            </a:r>
          </a:p>
          <a:p>
            <a:pPr marL="0" lvl="0" indent="0" algn="l" rtl="0">
              <a:spcBef>
                <a:spcPts val="0"/>
              </a:spcBef>
              <a:spcAft>
                <a:spcPts val="0"/>
              </a:spcAft>
              <a:buNone/>
            </a:pPr>
            <a:r>
              <a:rPr lang="it-IT" sz="1000" b="1" dirty="0" smtClean="0">
                <a:solidFill>
                  <a:srgbClr val="79BCD6"/>
                </a:solidFill>
              </a:rPr>
              <a:t>sanitaria</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Salute Ambientale e Sicurezza Luoghi di Lavoro </a:t>
            </a:r>
            <a:endParaRPr sz="1000" b="1" dirty="0">
              <a:solidFill>
                <a:srgbClr val="79BCD6"/>
              </a:solidFill>
            </a:endParaRPr>
          </a:p>
        </p:txBody>
      </p:sp>
      <p:sp>
        <p:nvSpPr>
          <p:cNvPr id="59" name="Google Shape;59;p13"/>
          <p:cNvSpPr txBox="1"/>
          <p:nvPr/>
        </p:nvSpPr>
        <p:spPr>
          <a:xfrm>
            <a:off x="1814752" y="2741166"/>
            <a:ext cx="7289400" cy="3357900"/>
          </a:xfrm>
          <a:prstGeom prst="rect">
            <a:avLst/>
          </a:prstGeom>
          <a:noFill/>
          <a:ln>
            <a:noFill/>
          </a:ln>
        </p:spPr>
        <p:txBody>
          <a:bodyPr spcFirstLastPara="1" wrap="square" lIns="91425" tIns="91425" rIns="91425" bIns="91425" anchor="t" anchorCtr="0">
            <a:noAutofit/>
          </a:bodyPr>
          <a:lstStyle/>
          <a:p>
            <a:pPr lvl="0"/>
            <a:endParaRPr dirty="0"/>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pic>
        <p:nvPicPr>
          <p:cNvPr id="11" name="Picture 5"/>
          <p:cNvPicPr>
            <a:picLocks noChangeAspect="1" noChangeArrowheads="1"/>
          </p:cNvPicPr>
          <p:nvPr/>
        </p:nvPicPr>
        <p:blipFill>
          <a:blip r:embed="rId6"/>
          <a:srcRect t="4429" b="3445"/>
          <a:stretch>
            <a:fillRect/>
          </a:stretch>
        </p:blipFill>
        <p:spPr bwMode="auto">
          <a:xfrm rot="971779">
            <a:off x="2024802" y="4329004"/>
            <a:ext cx="2347153" cy="1621749"/>
          </a:xfrm>
          <a:prstGeom prst="rect">
            <a:avLst/>
          </a:prstGeom>
          <a:noFill/>
          <a:ln w="9525">
            <a:noFill/>
            <a:miter lim="800000"/>
            <a:headEnd/>
            <a:tailEnd/>
          </a:ln>
          <a:effectLst>
            <a:glow rad="266700">
              <a:srgbClr val="002060"/>
            </a:glow>
          </a:effectLst>
        </p:spPr>
      </p:pic>
      <p:pic>
        <p:nvPicPr>
          <p:cNvPr id="12" name="Picture 2" descr="Risultati immagini per zanzara malaria immagini"/>
          <p:cNvPicPr>
            <a:picLocks noChangeAspect="1" noChangeArrowheads="1"/>
          </p:cNvPicPr>
          <p:nvPr/>
        </p:nvPicPr>
        <p:blipFill>
          <a:blip r:embed="rId7"/>
          <a:srcRect l="12369" r="8933"/>
          <a:stretch>
            <a:fillRect/>
          </a:stretch>
        </p:blipFill>
        <p:spPr bwMode="auto">
          <a:xfrm rot="20306007">
            <a:off x="5745729" y="4516781"/>
            <a:ext cx="2234234" cy="1445398"/>
          </a:xfrm>
          <a:prstGeom prst="rect">
            <a:avLst/>
          </a:prstGeom>
          <a:noFill/>
          <a:effectLst>
            <a:glow rad="469900">
              <a:schemeClr val="accent1">
                <a:alpha val="40000"/>
              </a:schemeClr>
            </a:glow>
          </a:effectLst>
        </p:spPr>
      </p:pic>
      <p:pic>
        <p:nvPicPr>
          <p:cNvPr id="9" name="Immagine 8" descr="http://static.fanpage.it/socialmediafanpage/wp-content/uploads/2012/01/inquinamento-638x425.jpg"/>
          <p:cNvPicPr/>
          <p:nvPr/>
        </p:nvPicPr>
        <p:blipFill>
          <a:blip r:embed="rId8"/>
          <a:srcRect/>
          <a:stretch>
            <a:fillRect/>
          </a:stretch>
        </p:blipFill>
        <p:spPr bwMode="auto">
          <a:xfrm rot="20989905">
            <a:off x="2071132" y="2724719"/>
            <a:ext cx="2359904" cy="1575318"/>
          </a:xfrm>
          <a:prstGeom prst="rect">
            <a:avLst/>
          </a:prstGeom>
          <a:noFill/>
          <a:ln w="9525">
            <a:noFill/>
            <a:miter lim="800000"/>
            <a:headEnd/>
            <a:tailEnd/>
          </a:ln>
          <a:effectLst>
            <a:glow rad="393700">
              <a:schemeClr val="accent3">
                <a:lumMod val="75000"/>
              </a:schemeClr>
            </a:glow>
          </a:effectLst>
        </p:spPr>
      </p:pic>
      <p:pic>
        <p:nvPicPr>
          <p:cNvPr id="1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031581">
            <a:off x="5490889" y="2366864"/>
            <a:ext cx="2694374" cy="2450081"/>
          </a:xfrm>
          <a:prstGeom prst="rect">
            <a:avLst/>
          </a:prstGeom>
          <a:noFill/>
          <a:ln>
            <a:noFill/>
          </a:ln>
          <a:effectLst>
            <a:glow rad="203200">
              <a:schemeClr val="accent5">
                <a:lumMod val="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sp>
        <p:nvSpPr>
          <p:cNvPr id="9" name="Rettangolo 8"/>
          <p:cNvSpPr/>
          <p:nvPr/>
        </p:nvSpPr>
        <p:spPr>
          <a:xfrm>
            <a:off x="2272331" y="3806223"/>
            <a:ext cx="5657318" cy="1323439"/>
          </a:xfrm>
          <a:prstGeom prst="rect">
            <a:avLst/>
          </a:prstGeom>
          <a:noFill/>
        </p:spPr>
        <p:txBody>
          <a:bodyPr wrap="none" lIns="91440" tIns="45720" rIns="91440" bIns="45720">
            <a:spAutoFit/>
          </a:bodyPr>
          <a:lstStyle/>
          <a:p>
            <a:pPr algn="ctr"/>
            <a:r>
              <a:rPr lang="it-IT" sz="2000" b="1" i="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a typeface="Calibri"/>
                <a:cs typeface="Times New Roman"/>
              </a:rPr>
              <a:t>Il nostro modo di pensare il pianeta </a:t>
            </a:r>
          </a:p>
          <a:p>
            <a:pPr algn="ctr"/>
            <a:r>
              <a:rPr lang="it-IT" sz="2000" b="1" i="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a typeface="Calibri"/>
                <a:cs typeface="Times New Roman"/>
              </a:rPr>
              <a:t>ha bisogno di essere rivisto </a:t>
            </a:r>
          </a:p>
          <a:p>
            <a:pPr algn="ctr"/>
            <a:r>
              <a:rPr lang="it-IT" sz="2000" b="1" i="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a typeface="Calibri"/>
                <a:cs typeface="Times New Roman"/>
              </a:rPr>
              <a:t>assieme all’approccio </a:t>
            </a:r>
          </a:p>
          <a:p>
            <a:pPr algn="ctr"/>
            <a:r>
              <a:rPr lang="it-IT" sz="2000" b="1" i="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a typeface="Calibri"/>
                <a:cs typeface="Times New Roman"/>
              </a:rPr>
              <a:t>per interagire con </a:t>
            </a:r>
            <a:r>
              <a:rPr lang="it-IT" sz="2000" b="1" i="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a typeface="Calibri"/>
                <a:cs typeface="Times New Roman"/>
              </a:rPr>
              <a:t>esso</a:t>
            </a:r>
            <a:endParaRPr lang="it-IT" sz="32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pic>
        <p:nvPicPr>
          <p:cNvPr id="1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t="-67882" r="-823" b="59857"/>
          <a:stretch/>
        </p:blipFill>
        <p:spPr bwMode="auto">
          <a:xfrm>
            <a:off x="3570953" y="-1567175"/>
            <a:ext cx="3386699" cy="5099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Google Shape;58;p13"/>
          <p:cNvSpPr txBox="1"/>
          <p:nvPr/>
        </p:nvSpPr>
        <p:spPr>
          <a:xfrm>
            <a:off x="125550" y="2652274"/>
            <a:ext cx="1350825" cy="286025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t>
            </a:r>
            <a:r>
              <a:rPr lang="it-IT" sz="1000" b="1" dirty="0" smtClean="0">
                <a:solidFill>
                  <a:srgbClr val="79BCD6"/>
                </a:solidFill>
              </a:rPr>
              <a:t>ambientale e Sicurezza Luoghi di Lavoro </a:t>
            </a:r>
            <a:endParaRPr sz="1000" b="1" dirty="0">
              <a:solidFill>
                <a:srgbClr val="79BCD6"/>
              </a:solidFill>
            </a:endParaRPr>
          </a:p>
        </p:txBody>
      </p:sp>
    </p:spTree>
    <p:extLst>
      <p:ext uri="{BB962C8B-B14F-4D97-AF65-F5344CB8AC3E}">
        <p14:creationId xmlns:p14="http://schemas.microsoft.com/office/powerpoint/2010/main" val="25904295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pic>
        <p:nvPicPr>
          <p:cNvPr id="9" name="Picture 2" descr="http://www.who.int/phe/PHE-prevention-diseases-infographic-EN-3-1200px.gif?ua=1"/>
          <p:cNvPicPr>
            <a:picLocks noChangeAspect="1" noChangeArrowheads="1"/>
          </p:cNvPicPr>
          <p:nvPr/>
        </p:nvPicPr>
        <p:blipFill rotWithShape="1">
          <a:blip r:embed="rId5">
            <a:extLst>
              <a:ext uri="{28A0092B-C50C-407E-A947-70E740481C1C}">
                <a14:useLocalDpi xmlns:a14="http://schemas.microsoft.com/office/drawing/2010/main" val="0"/>
              </a:ext>
            </a:extLst>
          </a:blip>
          <a:srcRect l="4093" t="52326" r="6483" b="4019"/>
          <a:stretch/>
        </p:blipFill>
        <p:spPr bwMode="auto">
          <a:xfrm>
            <a:off x="2177143" y="2948901"/>
            <a:ext cx="6728087" cy="2729088"/>
          </a:xfrm>
          <a:prstGeom prst="rect">
            <a:avLst/>
          </a:prstGeom>
          <a:noFill/>
          <a:ln>
            <a:noFill/>
          </a:ln>
          <a:effectLst>
            <a:glow rad="393700">
              <a:schemeClr val="accent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rotWithShape="1">
          <a:blip r:embed="rId6"/>
          <a:srcRect l="2092" t="23412" r="52194" b="49078"/>
          <a:stretch/>
        </p:blipFill>
        <p:spPr bwMode="auto">
          <a:xfrm>
            <a:off x="4457231" y="2967201"/>
            <a:ext cx="2528746" cy="111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 name="Picture 2" descr="http://www.who.int/phe/PHE-prevention-diseases-infographic-EN-3-1200px.gif?ua=1"/>
          <p:cNvPicPr>
            <a:picLocks noChangeAspect="1" noChangeArrowheads="1"/>
          </p:cNvPicPr>
          <p:nvPr/>
        </p:nvPicPr>
        <p:blipFill rotWithShape="1">
          <a:blip r:embed="rId5">
            <a:extLst>
              <a:ext uri="{28A0092B-C50C-407E-A947-70E740481C1C}">
                <a14:useLocalDpi xmlns:a14="http://schemas.microsoft.com/office/drawing/2010/main" val="0"/>
              </a:ext>
            </a:extLst>
          </a:blip>
          <a:srcRect l="2228" t="2196" r="1007" b="83415"/>
          <a:stretch/>
        </p:blipFill>
        <p:spPr bwMode="auto">
          <a:xfrm>
            <a:off x="2177142" y="1929326"/>
            <a:ext cx="6728088" cy="763416"/>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58;p13"/>
          <p:cNvSpPr txBox="1"/>
          <p:nvPr/>
        </p:nvSpPr>
        <p:spPr>
          <a:xfrm>
            <a:off x="125550" y="2652274"/>
            <a:ext cx="1350825" cy="286895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t>
            </a:r>
            <a:r>
              <a:rPr lang="it-IT" sz="1000" b="1" dirty="0" smtClean="0">
                <a:solidFill>
                  <a:srgbClr val="79BCD6"/>
                </a:solidFill>
              </a:rPr>
              <a:t>ambientale e Sicurezza Luoghi di Lavoro </a:t>
            </a:r>
            <a:endParaRPr sz="1000" b="1" dirty="0">
              <a:solidFill>
                <a:srgbClr val="79BCD6"/>
              </a:solidFill>
            </a:endParaRPr>
          </a:p>
        </p:txBody>
      </p:sp>
    </p:spTree>
    <p:extLst>
      <p:ext uri="{BB962C8B-B14F-4D97-AF65-F5344CB8AC3E}">
        <p14:creationId xmlns:p14="http://schemas.microsoft.com/office/powerpoint/2010/main" val="35778768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pic>
        <p:nvPicPr>
          <p:cNvPr id="9" name="Picture 2" descr="D:\PHE2010-2013\CCAC\TeaserVideo\BreatheLife-infographic1-H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7" t="7897" b="28845"/>
          <a:stretch/>
        </p:blipFill>
        <p:spPr bwMode="auto">
          <a:xfrm>
            <a:off x="2176096" y="2652275"/>
            <a:ext cx="5577144" cy="31850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http://www.who.int/phe/PHE-prevention-diseases-infographic-EN-3-1200px.gif?ua=1"/>
          <p:cNvPicPr>
            <a:picLocks noChangeAspect="1" noChangeArrowheads="1"/>
          </p:cNvPicPr>
          <p:nvPr/>
        </p:nvPicPr>
        <p:blipFill rotWithShape="1">
          <a:blip r:embed="rId6">
            <a:extLst>
              <a:ext uri="{28A0092B-C50C-407E-A947-70E740481C1C}">
                <a14:useLocalDpi xmlns:a14="http://schemas.microsoft.com/office/drawing/2010/main" val="0"/>
              </a:ext>
            </a:extLst>
          </a:blip>
          <a:srcRect l="4626" t="57700" r="73097" b="33350"/>
          <a:stretch/>
        </p:blipFill>
        <p:spPr bwMode="auto">
          <a:xfrm>
            <a:off x="2203678" y="1824888"/>
            <a:ext cx="2368322" cy="73733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58;p13"/>
          <p:cNvSpPr txBox="1"/>
          <p:nvPr/>
        </p:nvSpPr>
        <p:spPr>
          <a:xfrm>
            <a:off x="125550" y="2652274"/>
            <a:ext cx="1350825" cy="286895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t>
            </a:r>
            <a:r>
              <a:rPr lang="it-IT" sz="1000" b="1" dirty="0" smtClean="0">
                <a:solidFill>
                  <a:srgbClr val="79BCD6"/>
                </a:solidFill>
              </a:rPr>
              <a:t>ambientale e Sicurezza Luoghi di Lavoro </a:t>
            </a:r>
            <a:endParaRPr sz="1000" b="1" dirty="0">
              <a:solidFill>
                <a:srgbClr val="79BCD6"/>
              </a:solidFill>
            </a:endParaRPr>
          </a:p>
        </p:txBody>
      </p:sp>
    </p:spTree>
    <p:extLst>
      <p:ext uri="{BB962C8B-B14F-4D97-AF65-F5344CB8AC3E}">
        <p14:creationId xmlns:p14="http://schemas.microsoft.com/office/powerpoint/2010/main" val="42674475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sp>
        <p:nvSpPr>
          <p:cNvPr id="9" name="Titolo 1"/>
          <p:cNvSpPr txBox="1">
            <a:spLocks/>
          </p:cNvSpPr>
          <p:nvPr/>
        </p:nvSpPr>
        <p:spPr>
          <a:xfrm>
            <a:off x="1710575" y="1741821"/>
            <a:ext cx="5970385" cy="482105"/>
          </a:xfrm>
          <a:prstGeom prst="rect">
            <a:avLst/>
          </a:prstGeom>
          <a:noFill/>
          <a:ln>
            <a:noFill/>
          </a:ln>
        </p:spPr>
        <p:txBody>
          <a:bodyPr spcFirstLastPara="1" wrap="square" lIns="91425" tIns="91425" rIns="91425" bIns="91425" anchor="b" anchorCtr="0">
            <a:normAutofit fontScale="975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it-IT" sz="2000" b="1" dirty="0" smtClean="0">
                <a:solidFill>
                  <a:srgbClr val="C00000"/>
                </a:solidFill>
              </a:rPr>
              <a:t>Conferenza di Ostrava 13 – 15 giugno 2017</a:t>
            </a:r>
            <a:endParaRPr lang="it-IT" sz="2000" b="1" dirty="0">
              <a:solidFill>
                <a:srgbClr val="C00000"/>
              </a:solidFill>
            </a:endParaRPr>
          </a:p>
        </p:txBody>
      </p:sp>
      <p:sp>
        <p:nvSpPr>
          <p:cNvPr id="12" name="Segnaposto contenuto 2"/>
          <p:cNvSpPr txBox="1">
            <a:spLocks/>
          </p:cNvSpPr>
          <p:nvPr/>
        </p:nvSpPr>
        <p:spPr bwMode="auto">
          <a:xfrm>
            <a:off x="1710575" y="2317087"/>
            <a:ext cx="7214718" cy="359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390309" indent="-390309" algn="l" defTabSz="1042410" rtl="0" fontAlgn="base">
              <a:spcBef>
                <a:spcPct val="80000"/>
              </a:spcBef>
              <a:spcAft>
                <a:spcPct val="0"/>
              </a:spcAft>
              <a:buClr>
                <a:srgbClr val="1E7FB8"/>
              </a:buClr>
              <a:buFont typeface="Wingdings" pitchFamily="2" charset="2"/>
              <a:buChar char="l"/>
              <a:defRPr sz="2900">
                <a:solidFill>
                  <a:srgbClr val="000066"/>
                </a:solidFill>
                <a:latin typeface="+mn-lt"/>
                <a:ea typeface="+mn-ea"/>
                <a:cs typeface="+mn-cs"/>
              </a:defRPr>
            </a:lvl1pPr>
            <a:lvl2pPr marL="918653" indent="-322085" algn="l" defTabSz="1042410" rtl="0" fontAlgn="base">
              <a:spcBef>
                <a:spcPct val="20000"/>
              </a:spcBef>
              <a:spcAft>
                <a:spcPct val="0"/>
              </a:spcAft>
              <a:buClr>
                <a:srgbClr val="1E7FB8"/>
              </a:buClr>
              <a:buFont typeface="Arial" pitchFamily="34" charset="0"/>
              <a:buChar char="–"/>
              <a:defRPr sz="2400">
                <a:solidFill>
                  <a:srgbClr val="000066"/>
                </a:solidFill>
                <a:latin typeface="+mn-lt"/>
                <a:cs typeface="+mn-cs"/>
              </a:defRPr>
            </a:lvl2pPr>
            <a:lvl3pPr marL="1432719" indent="-307804" algn="l" defTabSz="1042410" rtl="0" fontAlgn="base">
              <a:spcBef>
                <a:spcPct val="20000"/>
              </a:spcBef>
              <a:spcAft>
                <a:spcPct val="0"/>
              </a:spcAft>
              <a:buClr>
                <a:srgbClr val="1E7FB8"/>
              </a:buClr>
              <a:buChar char="•"/>
              <a:defRPr sz="2400">
                <a:solidFill>
                  <a:srgbClr val="000066"/>
                </a:solidFill>
                <a:latin typeface="Arial Narrow" pitchFamily="34" charset="0"/>
                <a:cs typeface="+mn-cs"/>
              </a:defRPr>
            </a:lvl3pPr>
            <a:lvl4pPr marL="1897598" indent="-258620" algn="l" defTabSz="1042410" rtl="0" fontAlgn="base">
              <a:spcBef>
                <a:spcPct val="20000"/>
              </a:spcBef>
              <a:spcAft>
                <a:spcPct val="0"/>
              </a:spcAft>
              <a:buClr>
                <a:srgbClr val="1E7FB8"/>
              </a:buClr>
              <a:buChar char="–"/>
              <a:defRPr sz="2400">
                <a:solidFill>
                  <a:srgbClr val="000066"/>
                </a:solidFill>
                <a:latin typeface="Arial Narrow" pitchFamily="34" charset="0"/>
                <a:cs typeface="+mn-cs"/>
              </a:defRPr>
            </a:lvl4pPr>
            <a:lvl5pPr marL="2267281" indent="-165009" algn="r" defTabSz="1042410" rtl="1" fontAlgn="base">
              <a:spcBef>
                <a:spcPct val="20000"/>
              </a:spcBef>
              <a:spcAft>
                <a:spcPct val="0"/>
              </a:spcAft>
              <a:buChar char="»"/>
              <a:defRPr sz="2300">
                <a:solidFill>
                  <a:srgbClr val="000066"/>
                </a:solidFill>
                <a:latin typeface="+mn-lt"/>
                <a:cs typeface="+mn-cs"/>
              </a:defRPr>
            </a:lvl5pPr>
            <a:lvl6pPr marL="2724227" indent="-165009" algn="r" defTabSz="1042410" rtl="1" fontAlgn="base">
              <a:spcBef>
                <a:spcPct val="20000"/>
              </a:spcBef>
              <a:spcAft>
                <a:spcPct val="0"/>
              </a:spcAft>
              <a:buChar char="»"/>
              <a:defRPr sz="2300">
                <a:solidFill>
                  <a:srgbClr val="000066"/>
                </a:solidFill>
                <a:latin typeface="+mn-lt"/>
                <a:cs typeface="+mn-cs"/>
              </a:defRPr>
            </a:lvl6pPr>
            <a:lvl7pPr marL="3181175" indent="-165009" algn="r" defTabSz="1042410" rtl="1" fontAlgn="base">
              <a:spcBef>
                <a:spcPct val="20000"/>
              </a:spcBef>
              <a:spcAft>
                <a:spcPct val="0"/>
              </a:spcAft>
              <a:buChar char="»"/>
              <a:defRPr sz="2300">
                <a:solidFill>
                  <a:srgbClr val="000066"/>
                </a:solidFill>
                <a:latin typeface="+mn-lt"/>
                <a:cs typeface="+mn-cs"/>
              </a:defRPr>
            </a:lvl7pPr>
            <a:lvl8pPr marL="3638121" indent="-165009" algn="r" defTabSz="1042410" rtl="1" fontAlgn="base">
              <a:spcBef>
                <a:spcPct val="20000"/>
              </a:spcBef>
              <a:spcAft>
                <a:spcPct val="0"/>
              </a:spcAft>
              <a:buChar char="»"/>
              <a:defRPr sz="2300">
                <a:solidFill>
                  <a:srgbClr val="000066"/>
                </a:solidFill>
                <a:latin typeface="+mn-lt"/>
                <a:cs typeface="+mn-cs"/>
              </a:defRPr>
            </a:lvl8pPr>
            <a:lvl9pPr marL="4095067" indent="-165009" algn="r" defTabSz="1042410" rtl="1" fontAlgn="base">
              <a:spcBef>
                <a:spcPct val="20000"/>
              </a:spcBef>
              <a:spcAft>
                <a:spcPct val="0"/>
              </a:spcAft>
              <a:buChar char="»"/>
              <a:defRPr sz="2300">
                <a:solidFill>
                  <a:srgbClr val="000066"/>
                </a:solidFill>
                <a:latin typeface="+mn-lt"/>
                <a:cs typeface="+mn-cs"/>
              </a:defRPr>
            </a:lvl9pPr>
          </a:lstStyle>
          <a:p>
            <a:pPr marL="390309" marR="0" lvl="0" indent="-390309" algn="l" defTabSz="1042410" rtl="0" eaLnBrk="1" fontAlgn="base" latinLnBrk="0" hangingPunct="1">
              <a:lnSpc>
                <a:spcPct val="100000"/>
              </a:lnSpc>
              <a:spcBef>
                <a:spcPct val="80000"/>
              </a:spcBef>
              <a:spcAft>
                <a:spcPct val="0"/>
              </a:spcAft>
              <a:buClr>
                <a:srgbClr val="1E7FB8"/>
              </a:buClr>
              <a:buSzTx/>
              <a:buFont typeface="Wingdings" pitchFamily="2" charset="2"/>
              <a:buChar char="l"/>
              <a:tabLst/>
              <a:defRPr/>
            </a:pPr>
            <a:r>
              <a:rPr kumimoji="0" lang="it-IT" sz="1400" b="0" i="0" u="none" strike="noStrike" kern="0" cap="none" spc="0" normalizeH="0" baseline="0" noProof="0" dirty="0" smtClean="0">
                <a:ln>
                  <a:noFill/>
                </a:ln>
                <a:solidFill>
                  <a:srgbClr val="000066"/>
                </a:solidFill>
                <a:effectLst/>
                <a:uLnTx/>
                <a:uFillTx/>
                <a:latin typeface="Arial"/>
                <a:ea typeface="+mn-ea"/>
                <a:cs typeface="Arial"/>
              </a:rPr>
              <a:t>Miglioramento della </a:t>
            </a:r>
            <a:r>
              <a:rPr kumimoji="0" lang="it-IT" sz="1400" b="1" i="0" u="none" strike="noStrike" kern="0" cap="none" spc="0" normalizeH="0" baseline="0" noProof="0" dirty="0" smtClean="0">
                <a:ln>
                  <a:noFill/>
                </a:ln>
                <a:solidFill>
                  <a:srgbClr val="000066"/>
                </a:solidFill>
                <a:effectLst/>
                <a:uLnTx/>
                <a:uFillTx/>
                <a:latin typeface="Arial"/>
                <a:ea typeface="+mn-ea"/>
                <a:cs typeface="Arial"/>
              </a:rPr>
              <a:t>qualità dell’aria indoor e outdoor per tutti</a:t>
            </a:r>
            <a:r>
              <a:rPr kumimoji="0" lang="it-IT" sz="1400" b="0" i="0" u="none" strike="noStrike" kern="0" cap="none" spc="0" normalizeH="0" baseline="0" noProof="0" dirty="0" smtClean="0">
                <a:ln>
                  <a:noFill/>
                </a:ln>
                <a:solidFill>
                  <a:srgbClr val="000066"/>
                </a:solidFill>
                <a:effectLst/>
                <a:uLnTx/>
                <a:uFillTx/>
                <a:latin typeface="Arial"/>
                <a:ea typeface="+mn-ea"/>
                <a:cs typeface="Arial"/>
              </a:rPr>
              <a:t>, </a:t>
            </a:r>
          </a:p>
          <a:p>
            <a:pPr marL="390309" marR="0" lvl="0" indent="-390309" algn="l" defTabSz="1042410" rtl="0" eaLnBrk="1" fontAlgn="base" latinLnBrk="0" hangingPunct="1">
              <a:lnSpc>
                <a:spcPct val="100000"/>
              </a:lnSpc>
              <a:spcBef>
                <a:spcPct val="80000"/>
              </a:spcBef>
              <a:spcAft>
                <a:spcPct val="0"/>
              </a:spcAft>
              <a:buClr>
                <a:srgbClr val="1E7FB8"/>
              </a:buClr>
              <a:buSzTx/>
              <a:buFont typeface="Wingdings" pitchFamily="2" charset="2"/>
              <a:buChar char="l"/>
              <a:tabLst/>
              <a:defRPr/>
            </a:pPr>
            <a:r>
              <a:rPr kumimoji="0" lang="it-IT" sz="1400" b="0" i="0" u="none" strike="noStrike" kern="0" cap="none" spc="0" normalizeH="0" baseline="0" noProof="0" dirty="0" smtClean="0">
                <a:ln>
                  <a:noFill/>
                </a:ln>
                <a:solidFill>
                  <a:srgbClr val="000066"/>
                </a:solidFill>
                <a:effectLst/>
                <a:uLnTx/>
                <a:uFillTx/>
                <a:latin typeface="Arial"/>
                <a:ea typeface="+mn-ea"/>
                <a:cs typeface="Arial"/>
              </a:rPr>
              <a:t>garanzia </a:t>
            </a:r>
            <a:r>
              <a:rPr kumimoji="0" lang="it-IT" sz="1400" b="1" i="0" u="none" strike="noStrike" kern="0" cap="none" spc="0" normalizeH="0" baseline="0" noProof="0" dirty="0" smtClean="0">
                <a:ln>
                  <a:noFill/>
                </a:ln>
                <a:solidFill>
                  <a:srgbClr val="000066"/>
                </a:solidFill>
                <a:effectLst/>
                <a:uLnTx/>
                <a:uFillTx/>
                <a:latin typeface="Arial"/>
                <a:ea typeface="+mn-ea"/>
                <a:cs typeface="Arial"/>
              </a:rPr>
              <a:t>dell’accesso universale, equo e sostenibile ad acqua potabil</a:t>
            </a:r>
            <a:r>
              <a:rPr kumimoji="0" lang="it-IT" sz="1400" b="0" i="0" u="none" strike="noStrike" kern="0" cap="none" spc="0" normalizeH="0" baseline="0" noProof="0" dirty="0" smtClean="0">
                <a:ln>
                  <a:noFill/>
                </a:ln>
                <a:solidFill>
                  <a:srgbClr val="000066"/>
                </a:solidFill>
                <a:effectLst/>
                <a:uLnTx/>
                <a:uFillTx/>
                <a:latin typeface="Arial"/>
                <a:ea typeface="+mn-ea"/>
                <a:cs typeface="Arial"/>
              </a:rPr>
              <a:t>e sicura e a servizi igienici per tutti e in tutti gli ambiti, mentre si promuove la gestione integrata delle risorse idriche, il riuso e il trattamento sicuro di acque reflue, quando appropriato;</a:t>
            </a:r>
          </a:p>
          <a:p>
            <a:pPr marL="390309" marR="0" lvl="0" indent="-390309" algn="l" defTabSz="1042410" rtl="0" eaLnBrk="1" fontAlgn="base" latinLnBrk="0" hangingPunct="1">
              <a:lnSpc>
                <a:spcPct val="100000"/>
              </a:lnSpc>
              <a:spcBef>
                <a:spcPct val="80000"/>
              </a:spcBef>
              <a:spcAft>
                <a:spcPct val="0"/>
              </a:spcAft>
              <a:buClr>
                <a:srgbClr val="1E7FB8"/>
              </a:buClr>
              <a:buSzTx/>
              <a:buFont typeface="Wingdings" pitchFamily="2" charset="2"/>
              <a:buChar char="l"/>
              <a:tabLst/>
              <a:defRPr/>
            </a:pPr>
            <a:r>
              <a:rPr kumimoji="0" lang="it-IT" sz="1400" b="0" i="0" u="none" strike="noStrike" kern="0" cap="none" spc="0" normalizeH="0" baseline="0" noProof="0" dirty="0" smtClean="0">
                <a:ln>
                  <a:noFill/>
                </a:ln>
                <a:solidFill>
                  <a:srgbClr val="000066"/>
                </a:solidFill>
                <a:effectLst/>
                <a:uLnTx/>
                <a:uFillTx/>
                <a:latin typeface="Arial"/>
                <a:ea typeface="+mn-ea"/>
                <a:cs typeface="Arial"/>
              </a:rPr>
              <a:t>minimizzazione degli </a:t>
            </a:r>
            <a:r>
              <a:rPr kumimoji="0" lang="it-IT" sz="1400" b="1" i="0" u="none" strike="noStrike" kern="0" cap="none" spc="0" normalizeH="0" baseline="0" noProof="0" dirty="0" smtClean="0">
                <a:ln>
                  <a:noFill/>
                </a:ln>
                <a:solidFill>
                  <a:srgbClr val="000066"/>
                </a:solidFill>
                <a:effectLst/>
                <a:uLnTx/>
                <a:uFillTx/>
                <a:latin typeface="Arial"/>
                <a:ea typeface="+mn-ea"/>
                <a:cs typeface="Arial"/>
              </a:rPr>
              <a:t>effetti avversi dei prodotti chimici</a:t>
            </a:r>
            <a:r>
              <a:rPr kumimoji="0" lang="it-IT" sz="1400" b="0" i="0" u="none" strike="noStrike" kern="0" cap="none" spc="0" normalizeH="0" baseline="0" noProof="0" dirty="0" smtClean="0">
                <a:ln>
                  <a:noFill/>
                </a:ln>
                <a:solidFill>
                  <a:srgbClr val="000066"/>
                </a:solidFill>
                <a:effectLst/>
                <a:uLnTx/>
                <a:uFillTx/>
                <a:latin typeface="Arial"/>
                <a:ea typeface="+mn-ea"/>
                <a:cs typeface="Arial"/>
              </a:rPr>
              <a:t> sulla salute umana e sull’ambiente</a:t>
            </a:r>
          </a:p>
          <a:p>
            <a:pPr marL="390309" marR="0" lvl="0" indent="-390309" algn="l" defTabSz="1042410" rtl="0" eaLnBrk="1" fontAlgn="base" latinLnBrk="0" hangingPunct="1">
              <a:lnSpc>
                <a:spcPct val="100000"/>
              </a:lnSpc>
              <a:spcBef>
                <a:spcPct val="80000"/>
              </a:spcBef>
              <a:spcAft>
                <a:spcPct val="0"/>
              </a:spcAft>
              <a:buClr>
                <a:srgbClr val="1E7FB8"/>
              </a:buClr>
              <a:buSzTx/>
              <a:buFont typeface="Wingdings" pitchFamily="2" charset="2"/>
              <a:buChar char="l"/>
              <a:tabLst/>
              <a:defRPr/>
            </a:pPr>
            <a:r>
              <a:rPr kumimoji="0" lang="it-IT" sz="1400" b="0" i="0" u="none" strike="noStrike" kern="0" cap="none" spc="0" normalizeH="0" baseline="0" noProof="0" dirty="0" smtClean="0">
                <a:ln>
                  <a:noFill/>
                </a:ln>
                <a:solidFill>
                  <a:srgbClr val="000066"/>
                </a:solidFill>
                <a:effectLst/>
                <a:uLnTx/>
                <a:uFillTx/>
                <a:latin typeface="Arial"/>
                <a:ea typeface="+mn-ea"/>
                <a:cs typeface="Arial"/>
              </a:rPr>
              <a:t>prevenzione e eliminazione degli effetti ambientali e sanitari avversi, dei costi e delle diseguaglianze associate alla </a:t>
            </a:r>
            <a:r>
              <a:rPr kumimoji="0" lang="it-IT" sz="1400" b="1" i="0" u="none" strike="noStrike" kern="0" cap="none" spc="0" normalizeH="0" baseline="0" noProof="0" dirty="0" smtClean="0">
                <a:ln>
                  <a:noFill/>
                </a:ln>
                <a:solidFill>
                  <a:srgbClr val="000066"/>
                </a:solidFill>
                <a:effectLst/>
                <a:uLnTx/>
                <a:uFillTx/>
                <a:latin typeface="Arial"/>
                <a:ea typeface="+mn-ea"/>
                <a:cs typeface="Arial"/>
              </a:rPr>
              <a:t>gestione dei rifiuti e ai siti contaminati</a:t>
            </a:r>
            <a:r>
              <a:rPr kumimoji="0" lang="it-IT" sz="1400" b="0" i="0" u="none" strike="noStrike" kern="0" cap="none" spc="0" normalizeH="0" baseline="0" noProof="0" dirty="0" smtClean="0">
                <a:ln>
                  <a:noFill/>
                </a:ln>
                <a:solidFill>
                  <a:srgbClr val="000066"/>
                </a:solidFill>
                <a:effectLst/>
                <a:uLnTx/>
                <a:uFillTx/>
                <a:latin typeface="Arial"/>
                <a:ea typeface="+mn-ea"/>
                <a:cs typeface="Arial"/>
              </a:rPr>
              <a:t>, </a:t>
            </a:r>
          </a:p>
          <a:p>
            <a:pPr marL="390309" marR="0" lvl="0" indent="-390309" algn="l" defTabSz="1042410" rtl="0" eaLnBrk="1" fontAlgn="base" latinLnBrk="0" hangingPunct="1">
              <a:lnSpc>
                <a:spcPct val="100000"/>
              </a:lnSpc>
              <a:spcBef>
                <a:spcPct val="80000"/>
              </a:spcBef>
              <a:spcAft>
                <a:spcPct val="0"/>
              </a:spcAft>
              <a:buClr>
                <a:srgbClr val="1E7FB8"/>
              </a:buClr>
              <a:buSzTx/>
              <a:buFont typeface="Wingdings" pitchFamily="2" charset="2"/>
              <a:buChar char="l"/>
              <a:tabLst/>
              <a:defRPr/>
            </a:pPr>
            <a:r>
              <a:rPr kumimoji="0" lang="it-IT" sz="1400" b="0" i="0" u="none" strike="noStrike" kern="0" cap="none" spc="0" normalizeH="0" baseline="0" noProof="0" dirty="0" smtClean="0">
                <a:ln>
                  <a:noFill/>
                </a:ln>
                <a:solidFill>
                  <a:srgbClr val="000066"/>
                </a:solidFill>
                <a:effectLst/>
                <a:uLnTx/>
                <a:uFillTx/>
                <a:latin typeface="Arial"/>
                <a:ea typeface="+mn-ea"/>
                <a:cs typeface="Arial"/>
              </a:rPr>
              <a:t>rafforzamento delle capacità adattative e della resilienza nei confronti dei rischi per la salute associati ai </a:t>
            </a:r>
            <a:r>
              <a:rPr kumimoji="0" lang="it-IT" sz="1400" b="1" i="0" u="none" strike="noStrike" kern="0" cap="none" spc="0" normalizeH="0" baseline="0" noProof="0" dirty="0" smtClean="0">
                <a:ln>
                  <a:noFill/>
                </a:ln>
                <a:solidFill>
                  <a:srgbClr val="000066"/>
                </a:solidFill>
                <a:effectLst/>
                <a:uLnTx/>
                <a:uFillTx/>
                <a:latin typeface="Arial"/>
                <a:ea typeface="+mn-ea"/>
                <a:cs typeface="Arial"/>
              </a:rPr>
              <a:t>cambiamenti climatici</a:t>
            </a:r>
            <a:r>
              <a:rPr kumimoji="0" lang="it-IT" sz="1400" b="0" i="0" u="none" strike="noStrike" kern="0" cap="none" spc="0" normalizeH="0" baseline="0" noProof="0" dirty="0" smtClean="0">
                <a:ln>
                  <a:noFill/>
                </a:ln>
                <a:solidFill>
                  <a:srgbClr val="000066"/>
                </a:solidFill>
                <a:effectLst/>
                <a:uLnTx/>
                <a:uFillTx/>
                <a:latin typeface="Arial"/>
                <a:ea typeface="+mn-ea"/>
                <a:cs typeface="Arial"/>
              </a:rPr>
              <a:t> </a:t>
            </a:r>
          </a:p>
          <a:p>
            <a:pPr marL="390309" marR="0" lvl="0" indent="-390309" algn="l" defTabSz="1042410" rtl="0" eaLnBrk="1" fontAlgn="base" latinLnBrk="0" hangingPunct="1">
              <a:lnSpc>
                <a:spcPct val="100000"/>
              </a:lnSpc>
              <a:spcBef>
                <a:spcPct val="80000"/>
              </a:spcBef>
              <a:spcAft>
                <a:spcPct val="0"/>
              </a:spcAft>
              <a:buClr>
                <a:srgbClr val="1E7FB8"/>
              </a:buClr>
              <a:buSzTx/>
              <a:buFont typeface="Wingdings" pitchFamily="2" charset="2"/>
              <a:buChar char="l"/>
              <a:tabLst/>
              <a:defRPr/>
            </a:pPr>
            <a:r>
              <a:rPr kumimoji="0" lang="it-IT" sz="1400" b="0" i="0" u="none" strike="noStrike" kern="0" cap="none" spc="0" normalizeH="0" baseline="0" noProof="0" dirty="0" smtClean="0">
                <a:ln>
                  <a:noFill/>
                </a:ln>
                <a:solidFill>
                  <a:srgbClr val="000066"/>
                </a:solidFill>
                <a:effectLst/>
                <a:uLnTx/>
                <a:uFillTx/>
                <a:latin typeface="Arial"/>
                <a:ea typeface="+mn-ea"/>
                <a:cs typeface="Arial"/>
              </a:rPr>
              <a:t>supporto agli sforzi delle </a:t>
            </a:r>
            <a:r>
              <a:rPr kumimoji="0" lang="it-IT" sz="1400" b="1" i="0" u="none" strike="noStrike" kern="0" cap="none" spc="0" normalizeH="0" baseline="0" noProof="0" dirty="0" smtClean="0">
                <a:ln>
                  <a:noFill/>
                </a:ln>
                <a:solidFill>
                  <a:srgbClr val="000066"/>
                </a:solidFill>
                <a:effectLst/>
                <a:uLnTx/>
                <a:uFillTx/>
                <a:latin typeface="Arial"/>
                <a:ea typeface="+mn-ea"/>
                <a:cs typeface="Arial"/>
              </a:rPr>
              <a:t>città europee e delle regioni per diventare più sane e inclusive</a:t>
            </a:r>
            <a:r>
              <a:rPr kumimoji="0" lang="it-IT" sz="1400" b="0" i="0" u="none" strike="noStrike" kern="0" cap="none" spc="0" normalizeH="0" baseline="0" noProof="0" dirty="0" smtClean="0">
                <a:ln>
                  <a:noFill/>
                </a:ln>
                <a:solidFill>
                  <a:srgbClr val="000066"/>
                </a:solidFill>
                <a:effectLst/>
                <a:uLnTx/>
                <a:uFillTx/>
                <a:latin typeface="Arial"/>
                <a:ea typeface="+mn-ea"/>
                <a:cs typeface="Arial"/>
              </a:rPr>
              <a:t>, sicure, resilienti e sostenibili</a:t>
            </a:r>
          </a:p>
          <a:p>
            <a:pPr marL="390309" marR="0" lvl="0" indent="-390309" algn="l" defTabSz="1042410" rtl="0" eaLnBrk="1" fontAlgn="base" latinLnBrk="0" hangingPunct="1">
              <a:lnSpc>
                <a:spcPct val="100000"/>
              </a:lnSpc>
              <a:spcBef>
                <a:spcPct val="80000"/>
              </a:spcBef>
              <a:spcAft>
                <a:spcPct val="0"/>
              </a:spcAft>
              <a:buClr>
                <a:srgbClr val="1E7FB8"/>
              </a:buClr>
              <a:buSzTx/>
              <a:buFont typeface="Wingdings" pitchFamily="2" charset="2"/>
              <a:buChar char="l"/>
              <a:tabLst/>
              <a:defRPr/>
            </a:pPr>
            <a:r>
              <a:rPr kumimoji="0" lang="it-IT" sz="1400" b="0" i="0" u="none" strike="noStrike" kern="0" cap="none" spc="0" normalizeH="0" baseline="0" noProof="0" dirty="0" smtClean="0">
                <a:ln>
                  <a:noFill/>
                </a:ln>
                <a:solidFill>
                  <a:srgbClr val="000066"/>
                </a:solidFill>
                <a:effectLst/>
                <a:uLnTx/>
                <a:uFillTx/>
                <a:latin typeface="Arial"/>
                <a:ea typeface="+mn-ea"/>
                <a:cs typeface="Arial"/>
              </a:rPr>
              <a:t>costruzione della </a:t>
            </a:r>
            <a:r>
              <a:rPr kumimoji="0" lang="it-IT" sz="1400" b="1" i="0" u="none" strike="noStrike" kern="0" cap="none" spc="0" normalizeH="0" baseline="0" noProof="0" dirty="0" smtClean="0">
                <a:ln>
                  <a:noFill/>
                </a:ln>
                <a:solidFill>
                  <a:srgbClr val="000066"/>
                </a:solidFill>
                <a:effectLst/>
                <a:uLnTx/>
                <a:uFillTx/>
                <a:latin typeface="Arial"/>
                <a:ea typeface="+mn-ea"/>
                <a:cs typeface="Arial"/>
              </a:rPr>
              <a:t>sostenibilità ambientale dei sistemi sanitari</a:t>
            </a:r>
            <a:r>
              <a:rPr kumimoji="0" lang="it-IT" sz="1400" b="0" i="0" u="none" strike="noStrike" kern="0" cap="none" spc="0" normalizeH="0" baseline="0" noProof="0" dirty="0" smtClean="0">
                <a:ln>
                  <a:noFill/>
                </a:ln>
                <a:solidFill>
                  <a:srgbClr val="000066"/>
                </a:solidFill>
                <a:effectLst/>
                <a:uLnTx/>
                <a:uFillTx/>
                <a:latin typeface="Arial"/>
                <a:ea typeface="+mn-ea"/>
                <a:cs typeface="Arial"/>
              </a:rPr>
              <a:t>, e riduzione dei loro impatti ambientali attraverso strumenti come l’uso efficiente di energia e risorse</a:t>
            </a:r>
            <a:endParaRPr kumimoji="0" lang="it-IT" sz="1400" b="0" i="0" u="none" strike="noStrike" kern="0" cap="none" spc="0" normalizeH="0" baseline="0" noProof="0" dirty="0">
              <a:ln>
                <a:noFill/>
              </a:ln>
              <a:solidFill>
                <a:srgbClr val="000066"/>
              </a:solidFill>
              <a:effectLst/>
              <a:uLnTx/>
              <a:uFillTx/>
              <a:latin typeface="Arial"/>
              <a:ea typeface="+mn-ea"/>
              <a:cs typeface="Arial"/>
            </a:endParaRPr>
          </a:p>
        </p:txBody>
      </p:sp>
      <p:sp>
        <p:nvSpPr>
          <p:cNvPr id="11" name="Google Shape;58;p13"/>
          <p:cNvSpPr txBox="1"/>
          <p:nvPr/>
        </p:nvSpPr>
        <p:spPr>
          <a:xfrm>
            <a:off x="125550" y="2652275"/>
            <a:ext cx="1350825" cy="290379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t>
            </a:r>
            <a:r>
              <a:rPr lang="it-IT" sz="1000" b="1" dirty="0" smtClean="0">
                <a:solidFill>
                  <a:srgbClr val="79BCD6"/>
                </a:solidFill>
              </a:rPr>
              <a:t>ambientale e Sicurezza Luoghi di Lavoro </a:t>
            </a:r>
            <a:endParaRPr sz="1000" b="1" dirty="0">
              <a:solidFill>
                <a:srgbClr val="79BCD6"/>
              </a:solidFill>
            </a:endParaRPr>
          </a:p>
        </p:txBody>
      </p:sp>
    </p:spTree>
    <p:extLst>
      <p:ext uri="{BB962C8B-B14F-4D97-AF65-F5344CB8AC3E}">
        <p14:creationId xmlns:p14="http://schemas.microsoft.com/office/powerpoint/2010/main" val="6078449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sp>
        <p:nvSpPr>
          <p:cNvPr id="58" name="Google Shape;58;p13"/>
          <p:cNvSpPr txBox="1"/>
          <p:nvPr/>
        </p:nvSpPr>
        <p:spPr>
          <a:xfrm>
            <a:off x="125550" y="2652275"/>
            <a:ext cx="1350900" cy="23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ambientale</a:t>
            </a:r>
            <a:endParaRPr sz="1000" b="1" dirty="0">
              <a:solidFill>
                <a:srgbClr val="79BCD6"/>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pic>
        <p:nvPicPr>
          <p:cNvPr id="9" name="Immagine 8"/>
          <p:cNvPicPr>
            <a:picLocks noChangeAspect="1"/>
          </p:cNvPicPr>
          <p:nvPr/>
        </p:nvPicPr>
        <p:blipFill rotWithShape="1">
          <a:blip r:embed="rId5" cstate="print">
            <a:extLst>
              <a:ext uri="{28A0092B-C50C-407E-A947-70E740481C1C}">
                <a14:useLocalDpi xmlns:a14="http://schemas.microsoft.com/office/drawing/2010/main" val="0"/>
              </a:ext>
            </a:extLst>
          </a:blip>
          <a:srcRect l="10" r="71424"/>
          <a:stretch/>
        </p:blipFill>
        <p:spPr>
          <a:xfrm>
            <a:off x="4122168" y="1648659"/>
            <a:ext cx="1684999" cy="781472"/>
          </a:xfrm>
          <a:prstGeom prst="rect">
            <a:avLst/>
          </a:prstGeom>
        </p:spPr>
      </p:pic>
      <p:sp>
        <p:nvSpPr>
          <p:cNvPr id="10" name="CasellaDiTesto 9"/>
          <p:cNvSpPr txBox="1"/>
          <p:nvPr/>
        </p:nvSpPr>
        <p:spPr>
          <a:xfrm>
            <a:off x="2191446" y="2430131"/>
            <a:ext cx="5546442" cy="769441"/>
          </a:xfrm>
          <a:prstGeom prst="rect">
            <a:avLst/>
          </a:prstGeom>
          <a:noFill/>
        </p:spPr>
        <p:txBody>
          <a:bodyPr wrap="square" rtlCol="0">
            <a:spAutoFit/>
          </a:bodyPr>
          <a:lstStyle/>
          <a:p>
            <a:pPr algn="ctr"/>
            <a:r>
              <a:rPr lang="it-IT" sz="2000" b="1" dirty="0"/>
              <a:t>Comunicato dei Ministri della Salute G7 </a:t>
            </a:r>
            <a:endParaRPr lang="it-IT" sz="2000" b="1" dirty="0" smtClean="0"/>
          </a:p>
          <a:p>
            <a:pPr algn="ctr"/>
            <a:r>
              <a:rPr lang="it-IT" sz="1200" dirty="0" smtClean="0"/>
              <a:t>Milano</a:t>
            </a:r>
            <a:r>
              <a:rPr lang="it-IT" sz="1200" b="1" dirty="0" smtClean="0"/>
              <a:t> </a:t>
            </a:r>
            <a:r>
              <a:rPr lang="it-IT" sz="1200" dirty="0" smtClean="0"/>
              <a:t>5-6 </a:t>
            </a:r>
            <a:r>
              <a:rPr lang="it-IT" sz="1200" dirty="0"/>
              <a:t>Novembre, 2017</a:t>
            </a:r>
          </a:p>
          <a:p>
            <a:pPr algn="ctr"/>
            <a:r>
              <a:rPr lang="it-IT" sz="1200" dirty="0"/>
              <a:t>“Uniti verso la Salute Globale: strategie condivise per sfide comuni”</a:t>
            </a:r>
          </a:p>
        </p:txBody>
      </p:sp>
      <p:sp>
        <p:nvSpPr>
          <p:cNvPr id="11" name="CasellaDiTesto 10"/>
          <p:cNvSpPr txBox="1"/>
          <p:nvPr/>
        </p:nvSpPr>
        <p:spPr>
          <a:xfrm>
            <a:off x="2025340" y="3429116"/>
            <a:ext cx="6659870" cy="2893100"/>
          </a:xfrm>
          <a:prstGeom prst="rect">
            <a:avLst/>
          </a:prstGeom>
          <a:noFill/>
        </p:spPr>
        <p:txBody>
          <a:bodyPr wrap="square" rtlCol="0">
            <a:spAutoFit/>
          </a:bodyPr>
          <a:lstStyle/>
          <a:p>
            <a:pPr algn="just" defTabSz="457189"/>
            <a:r>
              <a:rPr lang="en-US" sz="2000" b="1" i="1" dirty="0">
                <a:solidFill>
                  <a:srgbClr val="FF0000"/>
                </a:solidFill>
                <a:latin typeface="Calibri Light" panose="020F0302020204030204" pitchFamily="34" charset="0"/>
                <a:cs typeface="Calibri Light" panose="020F0302020204030204" pitchFamily="34" charset="0"/>
              </a:rPr>
              <a:t>IMPACTS OF ENVIRONMENTAL FACTORS ON </a:t>
            </a:r>
            <a:r>
              <a:rPr lang="en-US" sz="2000" b="1" i="1" dirty="0" smtClean="0">
                <a:solidFill>
                  <a:srgbClr val="FF0000"/>
                </a:solidFill>
                <a:latin typeface="Calibri Light" panose="020F0302020204030204" pitchFamily="34" charset="0"/>
                <a:cs typeface="Calibri Light" panose="020F0302020204030204" pitchFamily="34" charset="0"/>
              </a:rPr>
              <a:t>HEALTH</a:t>
            </a:r>
            <a:endParaRPr lang="it-IT" sz="2000" i="1" dirty="0">
              <a:solidFill>
                <a:prstClr val="black"/>
              </a:solidFill>
              <a:latin typeface="Calibri Light" panose="020F0302020204030204" pitchFamily="34" charset="0"/>
              <a:cs typeface="Calibri Light" panose="020F0302020204030204" pitchFamily="34" charset="0"/>
            </a:endParaRPr>
          </a:p>
          <a:p>
            <a:pPr algn="just" defTabSz="457189"/>
            <a:r>
              <a:rPr lang="it-IT" sz="1800" i="1" dirty="0">
                <a:solidFill>
                  <a:prstClr val="black"/>
                </a:solidFill>
                <a:latin typeface="Calibri Light" panose="020F0302020204030204" pitchFamily="34" charset="0"/>
                <a:cs typeface="Calibri Light" panose="020F0302020204030204" pitchFamily="34" charset="0"/>
              </a:rPr>
              <a:t>20.	</a:t>
            </a:r>
            <a:r>
              <a:rPr lang="it-IT" sz="1800" b="1" i="1" dirty="0">
                <a:solidFill>
                  <a:prstClr val="black"/>
                </a:solidFill>
                <a:latin typeface="Calibri Light" panose="020F0302020204030204" pitchFamily="34" charset="0"/>
                <a:cs typeface="Calibri Light" panose="020F0302020204030204" pitchFamily="34" charset="0"/>
              </a:rPr>
              <a:t> È fondamentale ridurre l'esposizione all'inquinamento atmosferico, anche riducendo le emissioni nelle aree urbane.</a:t>
            </a:r>
            <a:r>
              <a:rPr lang="it-IT" sz="1800" i="1" dirty="0">
                <a:solidFill>
                  <a:prstClr val="black"/>
                </a:solidFill>
                <a:latin typeface="Calibri Light" panose="020F0302020204030204" pitchFamily="34" charset="0"/>
                <a:cs typeface="Calibri Light" panose="020F0302020204030204" pitchFamily="34" charset="0"/>
              </a:rPr>
              <a:t> Sosteniamo esercizi e politiche di previsione inter-settoriali, basati sull'evidenza, per ridurre i </a:t>
            </a:r>
            <a:r>
              <a:rPr lang="it-IT" sz="1800" i="1" dirty="0" err="1">
                <a:solidFill>
                  <a:prstClr val="black"/>
                </a:solidFill>
                <a:latin typeface="Calibri Light" panose="020F0302020204030204" pitchFamily="34" charset="0"/>
                <a:cs typeface="Calibri Light" panose="020F0302020204030204" pitchFamily="34" charset="0"/>
              </a:rPr>
              <a:t>determinananti</a:t>
            </a:r>
            <a:r>
              <a:rPr lang="it-IT" sz="1800" i="1" dirty="0">
                <a:solidFill>
                  <a:prstClr val="black"/>
                </a:solidFill>
                <a:latin typeface="Calibri Light" panose="020F0302020204030204" pitchFamily="34" charset="0"/>
                <a:cs typeface="Calibri Light" panose="020F0302020204030204" pitchFamily="34" charset="0"/>
              </a:rPr>
              <a:t> di concentrazione dell'inquinamento e promuovere soluzioni innovative quali il lavoro intelligente e la mobilità sostenibile, l'energia pulita, come previsto, ad esempio, dalla Rete delle Città Sane e la campagna WHO / </a:t>
            </a:r>
            <a:r>
              <a:rPr lang="it-IT" sz="1800" i="1" dirty="0" err="1">
                <a:solidFill>
                  <a:prstClr val="black"/>
                </a:solidFill>
                <a:latin typeface="Calibri Light" panose="020F0302020204030204" pitchFamily="34" charset="0"/>
                <a:cs typeface="Calibri Light" panose="020F0302020204030204" pitchFamily="34" charset="0"/>
              </a:rPr>
              <a:t>Climate</a:t>
            </a:r>
            <a:r>
              <a:rPr lang="it-IT" sz="1800" i="1" dirty="0">
                <a:solidFill>
                  <a:prstClr val="black"/>
                </a:solidFill>
                <a:latin typeface="Calibri Light" panose="020F0302020204030204" pitchFamily="34" charset="0"/>
                <a:cs typeface="Calibri Light" panose="020F0302020204030204" pitchFamily="34" charset="0"/>
              </a:rPr>
              <a:t> and </a:t>
            </a:r>
            <a:r>
              <a:rPr lang="it-IT" sz="1800" i="1" dirty="0" err="1">
                <a:solidFill>
                  <a:prstClr val="black"/>
                </a:solidFill>
                <a:latin typeface="Calibri Light" panose="020F0302020204030204" pitchFamily="34" charset="0"/>
                <a:cs typeface="Calibri Light" panose="020F0302020204030204" pitchFamily="34" charset="0"/>
              </a:rPr>
              <a:t>Clean</a:t>
            </a:r>
            <a:r>
              <a:rPr lang="it-IT" sz="1800" i="1" dirty="0">
                <a:solidFill>
                  <a:prstClr val="black"/>
                </a:solidFill>
                <a:latin typeface="Calibri Light" panose="020F0302020204030204" pitchFamily="34" charset="0"/>
                <a:cs typeface="Calibri Light" panose="020F0302020204030204" pitchFamily="34" charset="0"/>
              </a:rPr>
              <a:t> Air </a:t>
            </a:r>
            <a:r>
              <a:rPr lang="it-IT" sz="1800" i="1" dirty="0" err="1">
                <a:solidFill>
                  <a:prstClr val="black"/>
                </a:solidFill>
                <a:latin typeface="Calibri Light" panose="020F0302020204030204" pitchFamily="34" charset="0"/>
                <a:cs typeface="Calibri Light" panose="020F0302020204030204" pitchFamily="34" charset="0"/>
              </a:rPr>
              <a:t>Coalition</a:t>
            </a:r>
            <a:r>
              <a:rPr lang="it-IT" sz="1800" i="1" dirty="0">
                <a:solidFill>
                  <a:prstClr val="black"/>
                </a:solidFill>
                <a:latin typeface="Calibri Light" panose="020F0302020204030204" pitchFamily="34" charset="0"/>
                <a:cs typeface="Calibri Light" panose="020F0302020204030204" pitchFamily="34" charset="0"/>
              </a:rPr>
              <a:t> (CCAC) / UN </a:t>
            </a:r>
            <a:r>
              <a:rPr lang="it-IT" sz="1800" i="1" dirty="0" err="1">
                <a:solidFill>
                  <a:prstClr val="black"/>
                </a:solidFill>
                <a:latin typeface="Calibri Light" panose="020F0302020204030204" pitchFamily="34" charset="0"/>
                <a:cs typeface="Calibri Light" panose="020F0302020204030204" pitchFamily="34" charset="0"/>
              </a:rPr>
              <a:t>Environment’s</a:t>
            </a:r>
            <a:r>
              <a:rPr lang="it-IT" sz="1800" i="1" dirty="0">
                <a:solidFill>
                  <a:prstClr val="black"/>
                </a:solidFill>
                <a:latin typeface="Calibri Light" panose="020F0302020204030204" pitchFamily="34" charset="0"/>
                <a:cs typeface="Calibri Light" panose="020F0302020204030204" pitchFamily="34" charset="0"/>
              </a:rPr>
              <a:t> </a:t>
            </a:r>
            <a:r>
              <a:rPr lang="it-IT" sz="1800" i="1" dirty="0" err="1">
                <a:solidFill>
                  <a:prstClr val="black"/>
                </a:solidFill>
                <a:latin typeface="Calibri Light" panose="020F0302020204030204" pitchFamily="34" charset="0"/>
                <a:cs typeface="Calibri Light" panose="020F0302020204030204" pitchFamily="34" charset="0"/>
              </a:rPr>
              <a:t>Breathlife</a:t>
            </a:r>
            <a:r>
              <a:rPr lang="it-IT" sz="1800" i="1" dirty="0">
                <a:solidFill>
                  <a:prstClr val="black"/>
                </a:solidFill>
                <a:latin typeface="Calibri Light" panose="020F0302020204030204" pitchFamily="34" charset="0"/>
                <a:cs typeface="Calibri Light" panose="020F0302020204030204" pitchFamily="34" charset="0"/>
              </a:rPr>
              <a:t> </a:t>
            </a:r>
            <a:r>
              <a:rPr lang="it-IT" sz="1800" i="1" dirty="0" err="1">
                <a:solidFill>
                  <a:prstClr val="black"/>
                </a:solidFill>
                <a:latin typeface="Calibri Light" panose="020F0302020204030204" pitchFamily="34" charset="0"/>
                <a:cs typeface="Calibri Light" panose="020F0302020204030204" pitchFamily="34" charset="0"/>
              </a:rPr>
              <a:t>Campaign</a:t>
            </a:r>
            <a:r>
              <a:rPr lang="it-IT" sz="1800" i="1" dirty="0">
                <a:solidFill>
                  <a:prstClr val="black"/>
                </a:solidFill>
                <a:latin typeface="Calibri Light" panose="020F0302020204030204" pitchFamily="34" charset="0"/>
                <a:cs typeface="Calibri Light" panose="020F0302020204030204" pitchFamily="34" charset="0"/>
              </a:rPr>
              <a:t>. </a:t>
            </a:r>
            <a:endParaRPr lang="en-US" sz="1800" dirty="0">
              <a:solidFill>
                <a:prstClr val="black"/>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728441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sp>
        <p:nvSpPr>
          <p:cNvPr id="58" name="Google Shape;58;p13"/>
          <p:cNvSpPr txBox="1"/>
          <p:nvPr/>
        </p:nvSpPr>
        <p:spPr>
          <a:xfrm>
            <a:off x="125550" y="2652275"/>
            <a:ext cx="1350900" cy="23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ambientale</a:t>
            </a:r>
            <a:endParaRPr sz="1000" b="1" dirty="0">
              <a:solidFill>
                <a:srgbClr val="79BCD6"/>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sp>
        <p:nvSpPr>
          <p:cNvPr id="11" name="Segnaposto contenuto 2"/>
          <p:cNvSpPr txBox="1">
            <a:spLocks/>
          </p:cNvSpPr>
          <p:nvPr/>
        </p:nvSpPr>
        <p:spPr>
          <a:xfrm>
            <a:off x="1849580" y="2573553"/>
            <a:ext cx="7011389"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1" i="0" u="none" strike="noStrike" kern="1200" cap="small" spc="0" normalizeH="0" baseline="0" noProof="0" dirty="0" err="1" smtClean="0">
                <a:ln>
                  <a:noFill/>
                </a:ln>
                <a:solidFill>
                  <a:sysClr val="windowText" lastClr="000000"/>
                </a:solidFill>
                <a:effectLst/>
                <a:uLnTx/>
                <a:uFillTx/>
                <a:latin typeface="Calibri"/>
                <a:ea typeface="+mn-ea"/>
                <a:cs typeface="+mn-cs"/>
              </a:rPr>
              <a:t>Conclusioni</a:t>
            </a:r>
            <a:endParaRPr kumimoji="0" lang="it-IT" sz="1400" b="1" i="0" u="none" strike="noStrike" kern="1200" cap="all" spc="0" normalizeH="0" baseline="0" noProof="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t-IT" sz="1800" b="0" i="0" u="none" strike="noStrike" kern="1200" cap="none" spc="0" normalizeH="0" baseline="0" noProof="0" dirty="0" smtClean="0">
                <a:ln>
                  <a:noFill/>
                </a:ln>
                <a:solidFill>
                  <a:sysClr val="windowText" lastClr="000000"/>
                </a:solidFill>
                <a:effectLst/>
                <a:uLnTx/>
                <a:uFillTx/>
                <a:latin typeface="Calibri"/>
              </a:rPr>
              <a:t>43</a:t>
            </a:r>
            <a:r>
              <a:rPr kumimoji="0" lang="it-IT" sz="1800" b="1" i="0" u="none" strike="noStrike" kern="1200" cap="none" spc="0" normalizeH="0" baseline="0" noProof="0" dirty="0" smtClean="0">
                <a:ln>
                  <a:noFill/>
                </a:ln>
                <a:solidFill>
                  <a:srgbClr val="FF0000"/>
                </a:solidFill>
                <a:effectLst/>
                <a:uLnTx/>
                <a:uFillTx/>
                <a:latin typeface="Calibri"/>
              </a:rPr>
              <a:t>. Riconosciamo la necessità urgente di dare impulso politico all’importanza di fare fronte all’impatto sulla salute del cambiamento climatico, del degrado ambientale e di altri fattori  e di promuovere un’azione coordinata per rafforzare i sistemi sanitari in linea con i principi di efficacia degli aiuti.</a:t>
            </a:r>
            <a:r>
              <a:rPr kumimoji="0" lang="it-IT" sz="1800" b="0" i="0" u="none" strike="noStrike" kern="1200" cap="none" spc="0" normalizeH="0" baseline="0" noProof="0" dirty="0" smtClean="0">
                <a:ln>
                  <a:noFill/>
                </a:ln>
                <a:solidFill>
                  <a:sysClr val="windowText" lastClr="000000"/>
                </a:solidFill>
                <a:effectLst/>
                <a:uLnTx/>
                <a:uFillTx/>
                <a:latin typeface="Calibri"/>
              </a:rPr>
              <a:t> In questo contesto devono essere affrontate le carenze di forza lavoro nel settore della sanità e la scarsità dei fondi stanziati dagli stati per conseguire l’obiettivo di un maggiore accesso all’assistenza sanitaria. Accogliamo con soddisfazione l’azione congiunta dell'OMS, della Banca Mondiale, dell'UNICEF ed altri partner importanti, inclusa l’OCSE, </a:t>
            </a:r>
            <a:r>
              <a:rPr kumimoji="0" lang="it-IT" sz="1800" b="1" i="0" u="none" strike="noStrike" kern="1200" cap="none" spc="0" normalizeH="0" baseline="0" noProof="0" dirty="0" smtClean="0">
                <a:ln>
                  <a:noFill/>
                </a:ln>
                <a:solidFill>
                  <a:srgbClr val="FF0000"/>
                </a:solidFill>
                <a:effectLst/>
                <a:uLnTx/>
                <a:uFillTx/>
                <a:latin typeface="Calibri"/>
              </a:rPr>
              <a:t>volta a sostenere i paesi nel cammino verso il conseguimento dell’Obiettivo di Sviluppo Sostenibile 3.8</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it-IT" sz="1800" b="0" i="0" u="sng" strike="noStrike" kern="1200" cap="none" spc="0" normalizeH="0" baseline="0" noProof="0" dirty="0">
              <a:ln>
                <a:noFill/>
              </a:ln>
              <a:solidFill>
                <a:sysClr val="windowText" lastClr="000000"/>
              </a:solidFill>
              <a:effectLst/>
              <a:uLnTx/>
              <a:uFillTx/>
              <a:latin typeface="Calibri"/>
              <a:ea typeface="Yu Mincho"/>
              <a:cs typeface="Times New Roman"/>
            </a:endParaRPr>
          </a:p>
        </p:txBody>
      </p:sp>
      <p:pic>
        <p:nvPicPr>
          <p:cNvPr id="12" name="Immagine 11"/>
          <p:cNvPicPr>
            <a:picLocks noChangeAspect="1"/>
          </p:cNvPicPr>
          <p:nvPr/>
        </p:nvPicPr>
        <p:blipFill rotWithShape="1">
          <a:blip r:embed="rId5" cstate="print">
            <a:extLst>
              <a:ext uri="{28A0092B-C50C-407E-A947-70E740481C1C}">
                <a14:useLocalDpi xmlns:a14="http://schemas.microsoft.com/office/drawing/2010/main" val="0"/>
              </a:ext>
            </a:extLst>
          </a:blip>
          <a:srcRect l="10" r="71424"/>
          <a:stretch/>
        </p:blipFill>
        <p:spPr>
          <a:xfrm>
            <a:off x="4195088" y="1695857"/>
            <a:ext cx="1780756" cy="866368"/>
          </a:xfrm>
          <a:prstGeom prst="rect">
            <a:avLst/>
          </a:prstGeom>
        </p:spPr>
      </p:pic>
    </p:spTree>
    <p:extLst>
      <p:ext uri="{BB962C8B-B14F-4D97-AF65-F5344CB8AC3E}">
        <p14:creationId xmlns:p14="http://schemas.microsoft.com/office/powerpoint/2010/main" val="17223332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sp>
        <p:nvSpPr>
          <p:cNvPr id="58" name="Google Shape;58;p13"/>
          <p:cNvSpPr txBox="1"/>
          <p:nvPr/>
        </p:nvSpPr>
        <p:spPr>
          <a:xfrm>
            <a:off x="125550" y="2652275"/>
            <a:ext cx="1350900" cy="23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ambientale</a:t>
            </a:r>
            <a:endParaRPr sz="1000" b="1" dirty="0">
              <a:solidFill>
                <a:srgbClr val="79BCD6"/>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pic>
        <p:nvPicPr>
          <p:cNvPr id="9" name="Immagine 8"/>
          <p:cNvPicPr>
            <a:picLocks noChangeAspect="1"/>
          </p:cNvPicPr>
          <p:nvPr/>
        </p:nvPicPr>
        <p:blipFill>
          <a:blip r:embed="rId5"/>
          <a:stretch>
            <a:fillRect/>
          </a:stretch>
        </p:blipFill>
        <p:spPr>
          <a:xfrm>
            <a:off x="1945462" y="1945186"/>
            <a:ext cx="4297026" cy="3894180"/>
          </a:xfrm>
          <a:prstGeom prst="rect">
            <a:avLst/>
          </a:prstGeom>
        </p:spPr>
      </p:pic>
      <p:sp>
        <p:nvSpPr>
          <p:cNvPr id="10" name="CasellaDiTesto 9"/>
          <p:cNvSpPr txBox="1"/>
          <p:nvPr/>
        </p:nvSpPr>
        <p:spPr>
          <a:xfrm>
            <a:off x="6331131" y="2416584"/>
            <a:ext cx="2500670" cy="2893100"/>
          </a:xfrm>
          <a:prstGeom prst="rect">
            <a:avLst/>
          </a:prstGeom>
          <a:noFill/>
          <a:ln>
            <a:solidFill>
              <a:srgbClr val="4F81BD"/>
            </a:solidFill>
          </a:ln>
        </p:spPr>
        <p:txBody>
          <a:bodyPr wrap="square" rtlCol="0">
            <a:spAutoFit/>
          </a:bodyPr>
          <a:lstStyle/>
          <a:p>
            <a:r>
              <a:rPr lang="it-IT" dirty="0" smtClean="0"/>
              <a:t>I VANTAGGI DI LAVORARE SOTTO L’OMBRELLO DEGLI </a:t>
            </a:r>
            <a:r>
              <a:rPr lang="it-IT" dirty="0" err="1" smtClean="0"/>
              <a:t>SDGs</a:t>
            </a:r>
            <a:endParaRPr lang="it-IT" dirty="0" smtClean="0"/>
          </a:p>
          <a:p>
            <a:endParaRPr lang="it-IT" dirty="0" smtClean="0"/>
          </a:p>
          <a:p>
            <a:pPr marL="285750" indent="-285750">
              <a:buFont typeface="Wingdings" charset="2"/>
              <a:buChar char="ü"/>
            </a:pPr>
            <a:r>
              <a:rPr lang="it-IT" dirty="0" smtClean="0"/>
              <a:t>FACILITA L’APPROCCIO INTEGRATO AMBIENTE E SALUTE</a:t>
            </a:r>
          </a:p>
          <a:p>
            <a:pPr marL="285750" indent="-285750">
              <a:buFont typeface="Wingdings" charset="2"/>
              <a:buChar char="ü"/>
            </a:pPr>
            <a:endParaRPr lang="it-IT" dirty="0" smtClean="0"/>
          </a:p>
          <a:p>
            <a:pPr marL="285750" indent="-285750">
              <a:buFont typeface="Wingdings" charset="2"/>
              <a:buChar char="ü"/>
            </a:pPr>
            <a:r>
              <a:rPr lang="it-IT" dirty="0" smtClean="0"/>
              <a:t>FACILITA L’APPROCCIO DELLA  “SALUTE IN TUTTE LE POLITICHE”</a:t>
            </a:r>
          </a:p>
        </p:txBody>
      </p:sp>
    </p:spTree>
    <p:extLst>
      <p:ext uri="{BB962C8B-B14F-4D97-AF65-F5344CB8AC3E}">
        <p14:creationId xmlns:p14="http://schemas.microsoft.com/office/powerpoint/2010/main" val="12321159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sp>
        <p:nvSpPr>
          <p:cNvPr id="58" name="Google Shape;58;p13"/>
          <p:cNvSpPr txBox="1"/>
          <p:nvPr/>
        </p:nvSpPr>
        <p:spPr>
          <a:xfrm>
            <a:off x="125550" y="2652275"/>
            <a:ext cx="1350900" cy="23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ambientale</a:t>
            </a:r>
            <a:endParaRPr sz="1000" b="1" dirty="0">
              <a:solidFill>
                <a:srgbClr val="79BCD6"/>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sp>
        <p:nvSpPr>
          <p:cNvPr id="9" name="CasellaDiTesto 8"/>
          <p:cNvSpPr txBox="1"/>
          <p:nvPr/>
        </p:nvSpPr>
        <p:spPr>
          <a:xfrm>
            <a:off x="1945462" y="1741821"/>
            <a:ext cx="6820097" cy="830997"/>
          </a:xfrm>
          <a:prstGeom prst="rect">
            <a:avLst/>
          </a:prstGeom>
          <a:noFill/>
        </p:spPr>
        <p:txBody>
          <a:bodyPr wrap="square" rtlCol="0">
            <a:spAutoFit/>
          </a:bodyPr>
          <a:lstStyle/>
          <a:p>
            <a:pPr algn="ctr"/>
            <a:r>
              <a:rPr lang="it-IT" sz="2400" i="1" dirty="0"/>
              <a:t>Agenda 2030, Italia fa </a:t>
            </a:r>
            <a:r>
              <a:rPr lang="it-IT" sz="2400" i="1" dirty="0" smtClean="0"/>
              <a:t>passi </a:t>
            </a:r>
            <a:r>
              <a:rPr lang="it-IT" sz="2400" i="1" dirty="0"/>
              <a:t>avanti </a:t>
            </a:r>
            <a:endParaRPr lang="it-IT" sz="2400" i="1" dirty="0" smtClean="0"/>
          </a:p>
          <a:p>
            <a:pPr algn="ctr"/>
            <a:r>
              <a:rPr lang="it-IT" sz="2400" i="1" dirty="0" smtClean="0"/>
              <a:t>ma </a:t>
            </a:r>
            <a:r>
              <a:rPr lang="it-IT" sz="2400" i="1" dirty="0"/>
              <a:t>non è sostenibile</a:t>
            </a:r>
          </a:p>
        </p:txBody>
      </p:sp>
      <p:sp>
        <p:nvSpPr>
          <p:cNvPr id="10" name="CasellaDiTesto 9"/>
          <p:cNvSpPr txBox="1"/>
          <p:nvPr/>
        </p:nvSpPr>
        <p:spPr>
          <a:xfrm>
            <a:off x="1753841" y="2572818"/>
            <a:ext cx="6963162" cy="3416320"/>
          </a:xfrm>
          <a:prstGeom prst="rect">
            <a:avLst/>
          </a:prstGeom>
          <a:noFill/>
          <a:ln>
            <a:solidFill>
              <a:srgbClr val="FF0000"/>
            </a:solidFill>
          </a:ln>
        </p:spPr>
        <p:txBody>
          <a:bodyPr wrap="square" rtlCol="0">
            <a:spAutoFit/>
          </a:bodyPr>
          <a:lstStyle/>
          <a:p>
            <a:pPr marL="285750" indent="-285750">
              <a:buFont typeface="Wingdings" charset="2"/>
              <a:buChar char="ü"/>
            </a:pPr>
            <a:r>
              <a:rPr lang="it-IT" sz="1800" dirty="0" smtClean="0">
                <a:latin typeface="Arial Narrow"/>
                <a:cs typeface="Arial Narrow"/>
              </a:rPr>
              <a:t>Rispetto </a:t>
            </a:r>
            <a:r>
              <a:rPr lang="it-IT" sz="1800" dirty="0">
                <a:latin typeface="Arial Narrow"/>
                <a:cs typeface="Arial Narrow"/>
              </a:rPr>
              <a:t>agli obiettivi dell’Agenda 2030, tra il 2010 e il 2016, l’Italia mostra segni di miglioramento in sette aree: </a:t>
            </a:r>
            <a:r>
              <a:rPr lang="it-IT" sz="1800" dirty="0">
                <a:solidFill>
                  <a:srgbClr val="0000FF"/>
                </a:solidFill>
                <a:latin typeface="Arial Narrow"/>
                <a:cs typeface="Arial Narrow"/>
              </a:rPr>
              <a:t>salute</a:t>
            </a:r>
            <a:r>
              <a:rPr lang="it-IT" sz="1800" dirty="0">
                <a:latin typeface="Arial Narrow"/>
                <a:cs typeface="Arial Narrow"/>
              </a:rPr>
              <a:t>, educazione, uguaglianza di genere, innovazione, modelli sostenibili di produzione e di consumo, </a:t>
            </a:r>
            <a:r>
              <a:rPr lang="it-IT" sz="1800" dirty="0">
                <a:solidFill>
                  <a:srgbClr val="0000FF"/>
                </a:solidFill>
                <a:latin typeface="Arial Narrow"/>
                <a:cs typeface="Arial Narrow"/>
              </a:rPr>
              <a:t>lotta al cambiamento climatico</a:t>
            </a:r>
            <a:r>
              <a:rPr lang="it-IT" sz="1800" dirty="0">
                <a:latin typeface="Arial Narrow"/>
                <a:cs typeface="Arial Narrow"/>
              </a:rPr>
              <a:t>, cooperazione </a:t>
            </a:r>
            <a:r>
              <a:rPr lang="it-IT" sz="1800" dirty="0" smtClean="0">
                <a:latin typeface="Arial Narrow"/>
                <a:cs typeface="Arial Narrow"/>
              </a:rPr>
              <a:t>internazionale</a:t>
            </a:r>
          </a:p>
          <a:p>
            <a:pPr marL="285750" indent="-285750">
              <a:buFont typeface="Wingdings" charset="2"/>
              <a:buChar char="ü"/>
            </a:pPr>
            <a:endParaRPr lang="it-IT" sz="1800" dirty="0" smtClean="0">
              <a:latin typeface="Arial Narrow"/>
              <a:cs typeface="Arial Narrow"/>
            </a:endParaRPr>
          </a:p>
          <a:p>
            <a:pPr marL="285750" indent="-285750">
              <a:buFont typeface="Wingdings" charset="2"/>
              <a:buChar char="ü"/>
            </a:pPr>
            <a:r>
              <a:rPr lang="it-IT" sz="1800" dirty="0">
                <a:latin typeface="Arial Narrow"/>
                <a:cs typeface="Arial Narrow"/>
              </a:rPr>
              <a:t>Per sei aree, invece, la situazione peggiora sensibilmente (povertà, condizione economica e occupazionale, disuguaglianze, </a:t>
            </a:r>
            <a:r>
              <a:rPr lang="it-IT" sz="1800" dirty="0">
                <a:solidFill>
                  <a:srgbClr val="FF0000"/>
                </a:solidFill>
                <a:latin typeface="Arial Narrow"/>
                <a:cs typeface="Arial Narrow"/>
              </a:rPr>
              <a:t>acqua e strutture igienico- sanitarie, condizioni delle città, ecosistema terrestre</a:t>
            </a:r>
            <a:r>
              <a:rPr lang="it-IT" sz="1800" dirty="0" smtClean="0">
                <a:latin typeface="Arial Narrow"/>
                <a:cs typeface="Arial Narrow"/>
              </a:rPr>
              <a:t>)</a:t>
            </a:r>
          </a:p>
          <a:p>
            <a:endParaRPr lang="it-IT" sz="1800" dirty="0" smtClean="0">
              <a:latin typeface="Arial Narrow"/>
              <a:cs typeface="Arial Narrow"/>
            </a:endParaRPr>
          </a:p>
          <a:p>
            <a:pPr marL="285750" indent="-285750">
              <a:buFont typeface="Wingdings" charset="2"/>
              <a:buChar char="ü"/>
            </a:pPr>
            <a:r>
              <a:rPr lang="it-IT" sz="1800" dirty="0" smtClean="0">
                <a:latin typeface="Arial Narrow"/>
                <a:cs typeface="Arial Narrow"/>
              </a:rPr>
              <a:t>Per </a:t>
            </a:r>
            <a:r>
              <a:rPr lang="it-IT" sz="1800" dirty="0">
                <a:latin typeface="Arial Narrow"/>
                <a:cs typeface="Arial Narrow"/>
              </a:rPr>
              <a:t>i restanti quattro temi la condizione appare sostanzialmente invariata (alimentazione e agricoltura sostenibile, sistema energetico, condizione dei mari e </a:t>
            </a:r>
            <a:r>
              <a:rPr lang="it-IT" sz="1800" dirty="0" smtClean="0">
                <a:latin typeface="Arial Narrow"/>
                <a:cs typeface="Arial Narrow"/>
              </a:rPr>
              <a:t>qualità della </a:t>
            </a:r>
            <a:r>
              <a:rPr lang="it-IT" sz="1800" dirty="0" err="1">
                <a:latin typeface="Arial Narrow"/>
                <a:cs typeface="Arial Narrow"/>
              </a:rPr>
              <a:t>governance</a:t>
            </a:r>
            <a:r>
              <a:rPr lang="it-IT" sz="1800" dirty="0">
                <a:latin typeface="Arial Narrow"/>
                <a:cs typeface="Arial Narrow"/>
              </a:rPr>
              <a:t>).</a:t>
            </a:r>
            <a:endParaRPr lang="it-IT" sz="1800" dirty="0" smtClean="0">
              <a:latin typeface="Arial Narrow"/>
              <a:cs typeface="Arial Narrow"/>
            </a:endParaRPr>
          </a:p>
        </p:txBody>
      </p:sp>
    </p:spTree>
    <p:extLst>
      <p:ext uri="{BB962C8B-B14F-4D97-AF65-F5344CB8AC3E}">
        <p14:creationId xmlns:p14="http://schemas.microsoft.com/office/powerpoint/2010/main" val="15260641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sp>
        <p:nvSpPr>
          <p:cNvPr id="58" name="Google Shape;58;p13"/>
          <p:cNvSpPr txBox="1"/>
          <p:nvPr/>
        </p:nvSpPr>
        <p:spPr>
          <a:xfrm>
            <a:off x="125550" y="2652275"/>
            <a:ext cx="1350900" cy="23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ambientale</a:t>
            </a:r>
            <a:endParaRPr sz="1000" b="1" dirty="0">
              <a:solidFill>
                <a:srgbClr val="79BCD6"/>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pic>
        <p:nvPicPr>
          <p:cNvPr id="9" name="Immagine 8">
            <a:extLst>
              <a:ext uri="{FF2B5EF4-FFF2-40B4-BE49-F238E27FC236}">
                <a16:creationId xmlns:a16="http://schemas.microsoft.com/office/drawing/2014/main" xmlns="" id="{E95E27BE-8A55-4707-B3AE-62924C58AD05}"/>
              </a:ext>
            </a:extLst>
          </p:cNvPr>
          <p:cNvPicPr>
            <a:picLocks noChangeAspect="1"/>
          </p:cNvPicPr>
          <p:nvPr/>
        </p:nvPicPr>
        <p:blipFill>
          <a:blip r:embed="rId5"/>
          <a:stretch>
            <a:fillRect/>
          </a:stretch>
        </p:blipFill>
        <p:spPr>
          <a:xfrm>
            <a:off x="3082897" y="2325524"/>
            <a:ext cx="3897932" cy="3911098"/>
          </a:xfrm>
          <a:prstGeom prst="rect">
            <a:avLst/>
          </a:prstGeom>
        </p:spPr>
      </p:pic>
      <p:sp>
        <p:nvSpPr>
          <p:cNvPr id="10" name="CasellaDiTesto 9"/>
          <p:cNvSpPr txBox="1"/>
          <p:nvPr/>
        </p:nvSpPr>
        <p:spPr>
          <a:xfrm>
            <a:off x="1710575" y="1870599"/>
            <a:ext cx="7146508" cy="369332"/>
          </a:xfrm>
          <a:prstGeom prst="rect">
            <a:avLst/>
          </a:prstGeom>
          <a:noFill/>
        </p:spPr>
        <p:txBody>
          <a:bodyPr wrap="none" rtlCol="0">
            <a:spAutoFit/>
          </a:bodyPr>
          <a:lstStyle/>
          <a:p>
            <a:r>
              <a:rPr lang="it-IT" sz="1800" b="1" dirty="0" smtClean="0">
                <a:solidFill>
                  <a:srgbClr val="0000FF"/>
                </a:solidFill>
                <a:latin typeface="Arial Narrow"/>
                <a:cs typeface="Arial Narrow"/>
              </a:rPr>
              <a:t>IL RAGGIUNGIMENTO DEGLI </a:t>
            </a:r>
            <a:r>
              <a:rPr lang="it-IT" sz="1800" b="1" dirty="0" err="1" smtClean="0">
                <a:solidFill>
                  <a:srgbClr val="0000FF"/>
                </a:solidFill>
                <a:latin typeface="Arial Narrow"/>
                <a:cs typeface="Arial Narrow"/>
              </a:rPr>
              <a:t>SDGs</a:t>
            </a:r>
            <a:r>
              <a:rPr lang="it-IT" sz="1800" b="1" dirty="0" smtClean="0">
                <a:solidFill>
                  <a:srgbClr val="0000FF"/>
                </a:solidFill>
                <a:latin typeface="Arial Narrow"/>
                <a:cs typeface="Arial Narrow"/>
              </a:rPr>
              <a:t> RICHIEDE UN APPROCCIO ONE HEALTH</a:t>
            </a:r>
            <a:endParaRPr lang="it-IT" sz="1800" b="1" dirty="0">
              <a:solidFill>
                <a:srgbClr val="0000FF"/>
              </a:solidFill>
              <a:latin typeface="Arial Narrow"/>
              <a:cs typeface="Arial Narrow"/>
            </a:endParaRPr>
          </a:p>
        </p:txBody>
      </p:sp>
    </p:spTree>
    <p:extLst>
      <p:ext uri="{BB962C8B-B14F-4D97-AF65-F5344CB8AC3E}">
        <p14:creationId xmlns:p14="http://schemas.microsoft.com/office/powerpoint/2010/main" val="7351191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sp>
        <p:nvSpPr>
          <p:cNvPr id="58" name="Google Shape;58;p13"/>
          <p:cNvSpPr txBox="1"/>
          <p:nvPr/>
        </p:nvSpPr>
        <p:spPr>
          <a:xfrm>
            <a:off x="125550" y="2652275"/>
            <a:ext cx="1350900" cy="23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ambientale</a:t>
            </a:r>
            <a:endParaRPr sz="1000" b="1" dirty="0">
              <a:solidFill>
                <a:srgbClr val="79BCD6"/>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pic>
        <p:nvPicPr>
          <p:cNvPr id="9" name="Immagine 8"/>
          <p:cNvPicPr>
            <a:picLocks noChangeAspect="1"/>
          </p:cNvPicPr>
          <p:nvPr/>
        </p:nvPicPr>
        <p:blipFill>
          <a:blip r:embed="rId5"/>
          <a:stretch>
            <a:fillRect/>
          </a:stretch>
        </p:blipFill>
        <p:spPr>
          <a:xfrm>
            <a:off x="1825925" y="2469750"/>
            <a:ext cx="7174050" cy="3543944"/>
          </a:xfrm>
          <a:prstGeom prst="rect">
            <a:avLst/>
          </a:prstGeom>
        </p:spPr>
      </p:pic>
      <p:sp>
        <p:nvSpPr>
          <p:cNvPr id="2" name="CasellaDiTesto 1"/>
          <p:cNvSpPr txBox="1"/>
          <p:nvPr/>
        </p:nvSpPr>
        <p:spPr>
          <a:xfrm>
            <a:off x="1825925" y="1829154"/>
            <a:ext cx="6508178" cy="461665"/>
          </a:xfrm>
          <a:prstGeom prst="rect">
            <a:avLst/>
          </a:prstGeom>
          <a:noFill/>
        </p:spPr>
        <p:txBody>
          <a:bodyPr wrap="square" rtlCol="0">
            <a:spAutoFit/>
          </a:bodyPr>
          <a:lstStyle/>
          <a:p>
            <a:r>
              <a:rPr lang="it-IT" sz="2400" dirty="0" smtClean="0">
                <a:solidFill>
                  <a:schemeClr val="accent5">
                    <a:lumMod val="75000"/>
                  </a:schemeClr>
                </a:solidFill>
              </a:rPr>
              <a:t>Una buona pratica con approccio  </a:t>
            </a:r>
            <a:r>
              <a:rPr lang="it-IT" sz="2400" dirty="0" err="1" smtClean="0">
                <a:solidFill>
                  <a:schemeClr val="accent5">
                    <a:lumMod val="75000"/>
                  </a:schemeClr>
                </a:solidFill>
              </a:rPr>
              <a:t>one</a:t>
            </a:r>
            <a:r>
              <a:rPr lang="it-IT" sz="2400" dirty="0">
                <a:solidFill>
                  <a:schemeClr val="accent5">
                    <a:lumMod val="75000"/>
                  </a:schemeClr>
                </a:solidFill>
              </a:rPr>
              <a:t>/</a:t>
            </a:r>
            <a:r>
              <a:rPr lang="it-IT" sz="2400" dirty="0" err="1" smtClean="0">
                <a:solidFill>
                  <a:schemeClr val="accent5">
                    <a:lumMod val="75000"/>
                  </a:schemeClr>
                </a:solidFill>
              </a:rPr>
              <a:t>health</a:t>
            </a:r>
            <a:endParaRPr lang="it-IT" sz="2400" dirty="0">
              <a:solidFill>
                <a:schemeClr val="accent5">
                  <a:lumMod val="75000"/>
                </a:schemeClr>
              </a:solidFill>
            </a:endParaRPr>
          </a:p>
        </p:txBody>
      </p:sp>
    </p:spTree>
    <p:extLst>
      <p:ext uri="{BB962C8B-B14F-4D97-AF65-F5344CB8AC3E}">
        <p14:creationId xmlns:p14="http://schemas.microsoft.com/office/powerpoint/2010/main" val="16126960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sp>
        <p:nvSpPr>
          <p:cNvPr id="57" name="Google Shape;57;p13"/>
          <p:cNvSpPr txBox="1"/>
          <p:nvPr/>
        </p:nvSpPr>
        <p:spPr>
          <a:xfrm>
            <a:off x="1951971" y="1663740"/>
            <a:ext cx="5413534" cy="579877"/>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GB" sz="2400" dirty="0" err="1" smtClean="0">
                <a:solidFill>
                  <a:srgbClr val="79BCD6"/>
                </a:solidFill>
              </a:rPr>
              <a:t>L’impatto</a:t>
            </a:r>
            <a:r>
              <a:rPr lang="en-GB" sz="2400" dirty="0" smtClean="0">
                <a:solidFill>
                  <a:srgbClr val="79BCD6"/>
                </a:solidFill>
              </a:rPr>
              <a:t> </a:t>
            </a:r>
            <a:r>
              <a:rPr lang="en-GB" sz="2400" dirty="0" err="1" smtClean="0">
                <a:solidFill>
                  <a:srgbClr val="79BCD6"/>
                </a:solidFill>
              </a:rPr>
              <a:t>dello</a:t>
            </a:r>
            <a:r>
              <a:rPr lang="en-GB" sz="2400" dirty="0" smtClean="0">
                <a:solidFill>
                  <a:srgbClr val="79BCD6"/>
                </a:solidFill>
              </a:rPr>
              <a:t> </a:t>
            </a:r>
            <a:r>
              <a:rPr lang="en-GB" sz="2400" dirty="0" err="1" smtClean="0">
                <a:solidFill>
                  <a:srgbClr val="79BCD6"/>
                </a:solidFill>
              </a:rPr>
              <a:t>sviluppo</a:t>
            </a:r>
            <a:r>
              <a:rPr lang="en-GB" sz="2400" dirty="0" smtClean="0">
                <a:solidFill>
                  <a:srgbClr val="79BCD6"/>
                </a:solidFill>
              </a:rPr>
              <a:t> </a:t>
            </a:r>
            <a:r>
              <a:rPr lang="en-GB" sz="2400" dirty="0" err="1" smtClean="0">
                <a:solidFill>
                  <a:srgbClr val="79BCD6"/>
                </a:solidFill>
              </a:rPr>
              <a:t>industriale</a:t>
            </a:r>
            <a:endParaRPr sz="2400" dirty="0">
              <a:solidFill>
                <a:srgbClr val="79BCD6"/>
              </a:solidFill>
            </a:endParaRPr>
          </a:p>
        </p:txBody>
      </p:sp>
      <p:sp>
        <p:nvSpPr>
          <p:cNvPr id="58" name="Google Shape;58;p13"/>
          <p:cNvSpPr txBox="1"/>
          <p:nvPr/>
        </p:nvSpPr>
        <p:spPr>
          <a:xfrm>
            <a:off x="125550" y="2652274"/>
            <a:ext cx="1314417" cy="265936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salute Ambientale e Sicurezza Luoghi di Lavoro </a:t>
            </a:r>
            <a:endParaRPr sz="1000" b="1" dirty="0">
              <a:solidFill>
                <a:srgbClr val="79BCD6"/>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pic>
        <p:nvPicPr>
          <p:cNvPr id="14" name="Picture 5"/>
          <p:cNvPicPr>
            <a:picLocks noChangeAspect="1" noChangeArrowheads="1"/>
          </p:cNvPicPr>
          <p:nvPr/>
        </p:nvPicPr>
        <p:blipFill>
          <a:blip r:embed="rId5"/>
          <a:srcRect/>
          <a:stretch>
            <a:fillRect/>
          </a:stretch>
        </p:blipFill>
        <p:spPr bwMode="auto">
          <a:xfrm>
            <a:off x="2017631" y="2202742"/>
            <a:ext cx="5399812" cy="4082108"/>
          </a:xfrm>
          <a:prstGeom prst="rect">
            <a:avLst/>
          </a:prstGeom>
          <a:noFill/>
          <a:ln w="9525">
            <a:noFill/>
            <a:miter lim="800000"/>
            <a:headEnd/>
            <a:tailEnd/>
          </a:ln>
          <a:effectLst/>
        </p:spPr>
      </p:pic>
      <p:sp>
        <p:nvSpPr>
          <p:cNvPr id="15" name="CasellaDiTesto 14"/>
          <p:cNvSpPr txBox="1"/>
          <p:nvPr/>
        </p:nvSpPr>
        <p:spPr>
          <a:xfrm>
            <a:off x="2454933" y="5280180"/>
            <a:ext cx="1000132" cy="307777"/>
          </a:xfrm>
          <a:prstGeom prst="rect">
            <a:avLst/>
          </a:prstGeom>
          <a:noFill/>
        </p:spPr>
        <p:txBody>
          <a:bodyPr wrap="square" rtlCol="0">
            <a:spAutoFit/>
          </a:bodyPr>
          <a:lstStyle/>
          <a:p>
            <a:pPr algn="ctr"/>
            <a:r>
              <a:rPr lang="it-IT" b="1" dirty="0" smtClean="0">
                <a:solidFill>
                  <a:srgbClr val="FFFF00"/>
                </a:solidFill>
              </a:rPr>
              <a:t>Piombo</a:t>
            </a:r>
          </a:p>
        </p:txBody>
      </p:sp>
      <p:sp>
        <p:nvSpPr>
          <p:cNvPr id="17" name="CasellaDiTesto 16"/>
          <p:cNvSpPr txBox="1"/>
          <p:nvPr/>
        </p:nvSpPr>
        <p:spPr>
          <a:xfrm>
            <a:off x="3267406" y="2707504"/>
            <a:ext cx="785818" cy="369332"/>
          </a:xfrm>
          <a:prstGeom prst="rect">
            <a:avLst/>
          </a:prstGeom>
          <a:noFill/>
        </p:spPr>
        <p:txBody>
          <a:bodyPr wrap="square" rtlCol="0">
            <a:spAutoFit/>
          </a:bodyPr>
          <a:lstStyle/>
          <a:p>
            <a:r>
              <a:rPr lang="it-IT" b="1" dirty="0" smtClean="0"/>
              <a:t>CO2</a:t>
            </a:r>
            <a:endParaRPr lang="it-IT" b="1" dirty="0"/>
          </a:p>
        </p:txBody>
      </p: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19" name="CasellaDiTesto 18"/>
          <p:cNvSpPr txBox="1"/>
          <p:nvPr/>
        </p:nvSpPr>
        <p:spPr>
          <a:xfrm>
            <a:off x="4145132" y="3100090"/>
            <a:ext cx="1928826" cy="276999"/>
          </a:xfrm>
          <a:prstGeom prst="rect">
            <a:avLst/>
          </a:prstGeom>
          <a:noFill/>
        </p:spPr>
        <p:txBody>
          <a:bodyPr wrap="square" rtlCol="0">
            <a:spAutoFit/>
          </a:bodyPr>
          <a:lstStyle/>
          <a:p>
            <a:r>
              <a:rPr lang="it-IT" sz="1200" b="1" dirty="0" smtClean="0">
                <a:solidFill>
                  <a:schemeClr val="bg1">
                    <a:lumMod val="85000"/>
                  </a:schemeClr>
                </a:solidFill>
              </a:rPr>
              <a:t>Anidride solforosa</a:t>
            </a:r>
            <a:endParaRPr lang="it-IT" sz="1200" b="1" dirty="0">
              <a:solidFill>
                <a:schemeClr val="bg1">
                  <a:lumMod val="85000"/>
                </a:schemeClr>
              </a:solidFill>
            </a:endParaRPr>
          </a:p>
        </p:txBody>
      </p:sp>
      <p:sp>
        <p:nvSpPr>
          <p:cNvPr id="20" name="CasellaDiTesto 19"/>
          <p:cNvSpPr txBox="1"/>
          <p:nvPr/>
        </p:nvSpPr>
        <p:spPr>
          <a:xfrm>
            <a:off x="6073958" y="3383713"/>
            <a:ext cx="1000132" cy="369332"/>
          </a:xfrm>
          <a:prstGeom prst="rect">
            <a:avLst/>
          </a:prstGeom>
          <a:noFill/>
        </p:spPr>
        <p:txBody>
          <a:bodyPr wrap="square" rtlCol="0">
            <a:spAutoFit/>
          </a:bodyPr>
          <a:lstStyle/>
          <a:p>
            <a:r>
              <a:rPr lang="it-IT" b="1" dirty="0" smtClean="0">
                <a:solidFill>
                  <a:srgbClr val="FF0000"/>
                </a:solidFill>
              </a:rPr>
              <a:t>diossine</a:t>
            </a:r>
            <a:endParaRPr lang="it-IT" b="1" dirty="0">
              <a:solidFill>
                <a:srgbClr val="FF0000"/>
              </a:solidFill>
            </a:endParaRPr>
          </a:p>
        </p:txBody>
      </p:sp>
      <p:sp>
        <p:nvSpPr>
          <p:cNvPr id="21" name="CasellaDiTesto 20"/>
          <p:cNvSpPr txBox="1"/>
          <p:nvPr/>
        </p:nvSpPr>
        <p:spPr>
          <a:xfrm>
            <a:off x="3928919" y="5182448"/>
            <a:ext cx="2000264" cy="369332"/>
          </a:xfrm>
          <a:prstGeom prst="rect">
            <a:avLst/>
          </a:prstGeom>
          <a:noFill/>
        </p:spPr>
        <p:txBody>
          <a:bodyPr wrap="square" rtlCol="0">
            <a:spAutoFit/>
          </a:bodyPr>
          <a:lstStyle/>
          <a:p>
            <a:r>
              <a:rPr lang="it-IT" b="1" dirty="0" smtClean="0">
                <a:solidFill>
                  <a:schemeClr val="accent6">
                    <a:lumMod val="60000"/>
                    <a:lumOff val="40000"/>
                  </a:schemeClr>
                </a:solidFill>
              </a:rPr>
              <a:t>Cromo esavalente</a:t>
            </a:r>
            <a:endParaRPr lang="it-IT" b="1" dirty="0">
              <a:solidFill>
                <a:schemeClr val="accent6">
                  <a:lumMod val="60000"/>
                  <a:lumOff val="40000"/>
                </a:schemeClr>
              </a:solidFill>
            </a:endParaRPr>
          </a:p>
        </p:txBody>
      </p:sp>
      <p:sp>
        <p:nvSpPr>
          <p:cNvPr id="22" name="CasellaDiTesto 21"/>
          <p:cNvSpPr txBox="1"/>
          <p:nvPr/>
        </p:nvSpPr>
        <p:spPr>
          <a:xfrm>
            <a:off x="2517735" y="4067593"/>
            <a:ext cx="2379263" cy="461665"/>
          </a:xfrm>
          <a:prstGeom prst="rect">
            <a:avLst/>
          </a:prstGeom>
          <a:noFill/>
        </p:spPr>
        <p:txBody>
          <a:bodyPr wrap="square" rtlCol="0">
            <a:spAutoFit/>
          </a:bodyPr>
          <a:lstStyle/>
          <a:p>
            <a:r>
              <a:rPr lang="it-IT" sz="1200" dirty="0" smtClean="0">
                <a:solidFill>
                  <a:srgbClr val="FFFF00"/>
                </a:solidFill>
              </a:rPr>
              <a:t>Composti organo alogenati: fluoruri, bromuri, cloruri.</a:t>
            </a:r>
            <a:endParaRPr lang="it-IT" sz="1200" dirty="0">
              <a:solidFill>
                <a:srgbClr val="FFFF00"/>
              </a:solidFill>
            </a:endParaRPr>
          </a:p>
        </p:txBody>
      </p:sp>
      <p:sp>
        <p:nvSpPr>
          <p:cNvPr id="23" name="CasellaDiTesto 22"/>
          <p:cNvSpPr txBox="1"/>
          <p:nvPr/>
        </p:nvSpPr>
        <p:spPr>
          <a:xfrm>
            <a:off x="6506847" y="4922060"/>
            <a:ext cx="1143008" cy="646331"/>
          </a:xfrm>
          <a:prstGeom prst="rect">
            <a:avLst/>
          </a:prstGeom>
          <a:noFill/>
        </p:spPr>
        <p:txBody>
          <a:bodyPr wrap="square" rtlCol="0">
            <a:spAutoFit/>
          </a:bodyPr>
          <a:lstStyle/>
          <a:p>
            <a:pPr algn="ctr"/>
            <a:r>
              <a:rPr lang="it-IT" b="1" dirty="0" smtClean="0">
                <a:solidFill>
                  <a:srgbClr val="FFFF00"/>
                </a:solidFill>
              </a:rPr>
              <a:t>Ftalati</a:t>
            </a:r>
          </a:p>
          <a:p>
            <a:pPr algn="ctr"/>
            <a:r>
              <a:rPr lang="it-IT" b="1" dirty="0" smtClean="0">
                <a:solidFill>
                  <a:srgbClr val="FFFF00"/>
                </a:solidFill>
              </a:rPr>
              <a:t>DEHP</a:t>
            </a:r>
            <a:endParaRPr lang="it-IT" b="1" dirty="0">
              <a:solidFill>
                <a:srgbClr val="FFFF00"/>
              </a:solidFill>
            </a:endParaRPr>
          </a:p>
        </p:txBody>
      </p:sp>
      <p:sp>
        <p:nvSpPr>
          <p:cNvPr id="24" name="CasellaDiTesto 23"/>
          <p:cNvSpPr txBox="1"/>
          <p:nvPr/>
        </p:nvSpPr>
        <p:spPr>
          <a:xfrm>
            <a:off x="5643227" y="4942306"/>
            <a:ext cx="1143008" cy="369332"/>
          </a:xfrm>
          <a:prstGeom prst="rect">
            <a:avLst/>
          </a:prstGeom>
          <a:noFill/>
        </p:spPr>
        <p:txBody>
          <a:bodyPr wrap="square" rtlCol="0">
            <a:spAutoFit/>
          </a:bodyPr>
          <a:lstStyle/>
          <a:p>
            <a:r>
              <a:rPr lang="it-IT" b="1" dirty="0" smtClean="0">
                <a:solidFill>
                  <a:schemeClr val="accent2">
                    <a:lumMod val="40000"/>
                    <a:lumOff val="60000"/>
                  </a:schemeClr>
                </a:solidFill>
              </a:rPr>
              <a:t>Mercurio</a:t>
            </a:r>
            <a:endParaRPr lang="it-IT" b="1" dirty="0">
              <a:solidFill>
                <a:schemeClr val="accent2">
                  <a:lumMod val="40000"/>
                  <a:lumOff val="60000"/>
                </a:schemeClr>
              </a:solidFill>
            </a:endParaRPr>
          </a:p>
        </p:txBody>
      </p:sp>
      <p:sp>
        <p:nvSpPr>
          <p:cNvPr id="25" name="CasellaDiTesto 24"/>
          <p:cNvSpPr txBox="1"/>
          <p:nvPr/>
        </p:nvSpPr>
        <p:spPr>
          <a:xfrm>
            <a:off x="5685310" y="4246214"/>
            <a:ext cx="1643074" cy="369332"/>
          </a:xfrm>
          <a:prstGeom prst="rect">
            <a:avLst/>
          </a:prstGeom>
          <a:noFill/>
        </p:spPr>
        <p:txBody>
          <a:bodyPr wrap="square" rtlCol="0">
            <a:spAutoFit/>
          </a:bodyPr>
          <a:lstStyle/>
          <a:p>
            <a:pPr algn="ctr"/>
            <a:r>
              <a:rPr lang="it-IT" b="1" dirty="0" err="1" smtClean="0">
                <a:solidFill>
                  <a:srgbClr val="FFFF00"/>
                </a:solidFill>
              </a:rPr>
              <a:t>nanoparticelle</a:t>
            </a:r>
            <a:endParaRPr lang="it-IT" b="1" dirty="0">
              <a:solidFill>
                <a:srgbClr val="FFFF00"/>
              </a:solidFill>
            </a:endParaRPr>
          </a:p>
        </p:txBody>
      </p:sp>
      <p:sp>
        <p:nvSpPr>
          <p:cNvPr id="26" name="CasellaDiTesto 25"/>
          <p:cNvSpPr txBox="1"/>
          <p:nvPr/>
        </p:nvSpPr>
        <p:spPr>
          <a:xfrm>
            <a:off x="4702415" y="4552702"/>
            <a:ext cx="1144810" cy="307777"/>
          </a:xfrm>
          <a:prstGeom prst="rect">
            <a:avLst/>
          </a:prstGeom>
          <a:noFill/>
        </p:spPr>
        <p:txBody>
          <a:bodyPr wrap="square" rtlCol="0">
            <a:spAutoFit/>
          </a:bodyPr>
          <a:lstStyle/>
          <a:p>
            <a:r>
              <a:rPr lang="it-IT" b="1" dirty="0" smtClean="0">
                <a:solidFill>
                  <a:schemeClr val="accent4">
                    <a:lumMod val="40000"/>
                    <a:lumOff val="60000"/>
                  </a:schemeClr>
                </a:solidFill>
              </a:rPr>
              <a:t>Benzene</a:t>
            </a:r>
            <a:endParaRPr lang="it-IT" b="1" dirty="0">
              <a:solidFill>
                <a:schemeClr val="accent4">
                  <a:lumMod val="40000"/>
                  <a:lumOff val="60000"/>
                </a:schemeClr>
              </a:solidFill>
            </a:endParaRPr>
          </a:p>
        </p:txBody>
      </p:sp>
      <p:sp>
        <p:nvSpPr>
          <p:cNvPr id="27" name="CasellaDiTesto 26"/>
          <p:cNvSpPr txBox="1"/>
          <p:nvPr/>
        </p:nvSpPr>
        <p:spPr>
          <a:xfrm>
            <a:off x="2509597" y="5660288"/>
            <a:ext cx="4415880" cy="461665"/>
          </a:xfrm>
          <a:prstGeom prst="rect">
            <a:avLst/>
          </a:prstGeom>
          <a:noFill/>
        </p:spPr>
        <p:txBody>
          <a:bodyPr wrap="square" rtlCol="0">
            <a:spAutoFit/>
          </a:bodyPr>
          <a:lstStyle/>
          <a:p>
            <a:r>
              <a:rPr lang="it-IT" sz="1200" b="1" dirty="0" smtClean="0">
                <a:solidFill>
                  <a:schemeClr val="accent5">
                    <a:lumMod val="60000"/>
                    <a:lumOff val="40000"/>
                  </a:schemeClr>
                </a:solidFill>
              </a:rPr>
              <a:t>Composti organo-clorurati: tricloroetilene, </a:t>
            </a:r>
            <a:r>
              <a:rPr lang="it-IT" sz="1200" b="1" dirty="0" err="1" smtClean="0">
                <a:solidFill>
                  <a:schemeClr val="accent5">
                    <a:lumMod val="60000"/>
                    <a:lumOff val="40000"/>
                  </a:schemeClr>
                </a:solidFill>
              </a:rPr>
              <a:t>tetracloroetilene</a:t>
            </a:r>
            <a:r>
              <a:rPr lang="it-IT" sz="1200" b="1" dirty="0" smtClean="0">
                <a:solidFill>
                  <a:schemeClr val="accent5">
                    <a:lumMod val="60000"/>
                    <a:lumOff val="40000"/>
                  </a:schemeClr>
                </a:solidFill>
              </a:rPr>
              <a:t>,cloroformio</a:t>
            </a:r>
            <a:endParaRPr lang="it-IT" sz="1200" b="1" dirty="0">
              <a:solidFill>
                <a:schemeClr val="accent5">
                  <a:lumMod val="60000"/>
                  <a:lumOff val="40000"/>
                </a:schemeClr>
              </a:solidFill>
            </a:endParaRPr>
          </a:p>
        </p:txBody>
      </p:sp>
      <p:sp>
        <p:nvSpPr>
          <p:cNvPr id="28" name="CasellaDiTesto 27"/>
          <p:cNvSpPr txBox="1"/>
          <p:nvPr/>
        </p:nvSpPr>
        <p:spPr>
          <a:xfrm>
            <a:off x="5899624" y="5517611"/>
            <a:ext cx="1428760" cy="369332"/>
          </a:xfrm>
          <a:prstGeom prst="rect">
            <a:avLst/>
          </a:prstGeom>
          <a:noFill/>
        </p:spPr>
        <p:txBody>
          <a:bodyPr wrap="square" rtlCol="0">
            <a:spAutoFit/>
          </a:bodyPr>
          <a:lstStyle/>
          <a:p>
            <a:r>
              <a:rPr lang="it-IT" b="1" dirty="0" smtClean="0">
                <a:solidFill>
                  <a:schemeClr val="accent3">
                    <a:lumMod val="60000"/>
                    <a:lumOff val="40000"/>
                  </a:schemeClr>
                </a:solidFill>
              </a:rPr>
              <a:t>formaldeide</a:t>
            </a:r>
            <a:endParaRPr lang="it-IT" b="1" dirty="0">
              <a:solidFill>
                <a:schemeClr val="accent3">
                  <a:lumMod val="60000"/>
                  <a:lumOff val="40000"/>
                </a:schemeClr>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sp>
        <p:nvSpPr>
          <p:cNvPr id="30" name="CasellaDiTesto 29"/>
          <p:cNvSpPr txBox="1"/>
          <p:nvPr/>
        </p:nvSpPr>
        <p:spPr>
          <a:xfrm>
            <a:off x="5685310" y="4245372"/>
            <a:ext cx="1643074" cy="369332"/>
          </a:xfrm>
          <a:prstGeom prst="rect">
            <a:avLst/>
          </a:prstGeom>
          <a:noFill/>
        </p:spPr>
        <p:txBody>
          <a:bodyPr wrap="square" rtlCol="0">
            <a:spAutoFit/>
          </a:bodyPr>
          <a:lstStyle/>
          <a:p>
            <a:pPr algn="ctr"/>
            <a:r>
              <a:rPr lang="it-IT" b="1" dirty="0" err="1" smtClean="0">
                <a:solidFill>
                  <a:srgbClr val="FFFF00"/>
                </a:solidFill>
              </a:rPr>
              <a:t>nanoparticelle</a:t>
            </a:r>
            <a:endParaRPr lang="it-IT" b="1" dirty="0">
              <a:solidFill>
                <a:srgbClr val="FFFF00"/>
              </a:solidFill>
            </a:endParaRPr>
          </a:p>
        </p:txBody>
      </p:sp>
      <p:sp>
        <p:nvSpPr>
          <p:cNvPr id="31" name="CasellaDiTesto 30"/>
          <p:cNvSpPr txBox="1"/>
          <p:nvPr/>
        </p:nvSpPr>
        <p:spPr>
          <a:xfrm>
            <a:off x="4470159" y="3745424"/>
            <a:ext cx="3012944" cy="276999"/>
          </a:xfrm>
          <a:prstGeom prst="rect">
            <a:avLst/>
          </a:prstGeom>
          <a:noFill/>
        </p:spPr>
        <p:txBody>
          <a:bodyPr wrap="square" rtlCol="0">
            <a:spAutoFit/>
          </a:bodyPr>
          <a:lstStyle/>
          <a:p>
            <a:pPr algn="ctr"/>
            <a:r>
              <a:rPr lang="it-IT" sz="1200" b="1" dirty="0" smtClean="0">
                <a:solidFill>
                  <a:srgbClr val="FFFF00"/>
                </a:solidFill>
              </a:rPr>
              <a:t>Idrocarburi policiclici aromatici</a:t>
            </a:r>
            <a:endParaRPr lang="it-IT" sz="1200" b="1" dirty="0">
              <a:solidFill>
                <a:srgbClr val="FFFF00"/>
              </a:solidFill>
            </a:endParaRPr>
          </a:p>
        </p:txBody>
      </p:sp>
    </p:spTree>
    <p:extLst>
      <p:ext uri="{BB962C8B-B14F-4D97-AF65-F5344CB8AC3E}">
        <p14:creationId xmlns:p14="http://schemas.microsoft.com/office/powerpoint/2010/main" val="14102356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5">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sp>
        <p:nvSpPr>
          <p:cNvPr id="58" name="Google Shape;58;p13"/>
          <p:cNvSpPr txBox="1"/>
          <p:nvPr/>
        </p:nvSpPr>
        <p:spPr>
          <a:xfrm>
            <a:off x="125550" y="2652275"/>
            <a:ext cx="1350900" cy="23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ambientale</a:t>
            </a:r>
            <a:endParaRPr sz="1000" b="1" dirty="0">
              <a:solidFill>
                <a:srgbClr val="79BCD6"/>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graphicFrame>
        <p:nvGraphicFramePr>
          <p:cNvPr id="11" name="Oggetto 10"/>
          <p:cNvGraphicFramePr>
            <a:graphicFrameLocks noChangeAspect="1"/>
          </p:cNvGraphicFramePr>
          <p:nvPr>
            <p:extLst>
              <p:ext uri="{D42A27DB-BD31-4B8C-83A1-F6EECF244321}">
                <p14:modId xmlns:p14="http://schemas.microsoft.com/office/powerpoint/2010/main" val="3871920284"/>
              </p:ext>
            </p:extLst>
          </p:nvPr>
        </p:nvGraphicFramePr>
        <p:xfrm>
          <a:off x="2146167" y="1741821"/>
          <a:ext cx="6418216" cy="4520799"/>
        </p:xfrm>
        <a:graphic>
          <a:graphicData uri="http://schemas.openxmlformats.org/presentationml/2006/ole">
            <mc:AlternateContent xmlns:mc="http://schemas.openxmlformats.org/markup-compatibility/2006">
              <mc:Choice xmlns:v="urn:schemas-microsoft-com:vml" Requires="v">
                <p:oleObj spid="_x0000_s3077" name="Documento" r:id="rId7" imgW="9296400" imgH="6350000" progId="Word.Document.12">
                  <p:embed/>
                </p:oleObj>
              </mc:Choice>
              <mc:Fallback>
                <p:oleObj name="Documento" r:id="rId7" imgW="9296400" imgH="6350000" progId="Word.Document.12">
                  <p:embed/>
                  <p:pic>
                    <p:nvPicPr>
                      <p:cNvPr id="0" name=""/>
                      <p:cNvPicPr/>
                      <p:nvPr/>
                    </p:nvPicPr>
                    <p:blipFill>
                      <a:blip r:embed="rId8"/>
                      <a:stretch>
                        <a:fillRect/>
                      </a:stretch>
                    </p:blipFill>
                    <p:spPr>
                      <a:xfrm>
                        <a:off x="2146167" y="1741821"/>
                        <a:ext cx="6418216" cy="4520799"/>
                      </a:xfrm>
                      <a:prstGeom prst="rect">
                        <a:avLst/>
                      </a:prstGeom>
                    </p:spPr>
                  </p:pic>
                </p:oleObj>
              </mc:Fallback>
            </mc:AlternateContent>
          </a:graphicData>
        </a:graphic>
      </p:graphicFrame>
    </p:spTree>
    <p:extLst>
      <p:ext uri="{BB962C8B-B14F-4D97-AF65-F5344CB8AC3E}">
        <p14:creationId xmlns:p14="http://schemas.microsoft.com/office/powerpoint/2010/main" val="19732335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sp>
        <p:nvSpPr>
          <p:cNvPr id="58" name="Google Shape;58;p13"/>
          <p:cNvSpPr txBox="1"/>
          <p:nvPr/>
        </p:nvSpPr>
        <p:spPr>
          <a:xfrm>
            <a:off x="125550" y="2652275"/>
            <a:ext cx="1350900" cy="23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ambientale</a:t>
            </a:r>
            <a:endParaRPr sz="1000" b="1" dirty="0">
              <a:solidFill>
                <a:srgbClr val="79BCD6"/>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pic>
        <p:nvPicPr>
          <p:cNvPr id="9" name="Immagine 8"/>
          <p:cNvPicPr>
            <a:picLocks noChangeAspect="1"/>
          </p:cNvPicPr>
          <p:nvPr/>
        </p:nvPicPr>
        <p:blipFill>
          <a:blip r:embed="rId5"/>
          <a:stretch>
            <a:fillRect/>
          </a:stretch>
        </p:blipFill>
        <p:spPr>
          <a:xfrm>
            <a:off x="2527935" y="2600985"/>
            <a:ext cx="5012804" cy="2956771"/>
          </a:xfrm>
          <a:prstGeom prst="rect">
            <a:avLst/>
          </a:prstGeom>
        </p:spPr>
      </p:pic>
      <p:sp>
        <p:nvSpPr>
          <p:cNvPr id="2" name="Rettangolo 1"/>
          <p:cNvSpPr/>
          <p:nvPr/>
        </p:nvSpPr>
        <p:spPr>
          <a:xfrm>
            <a:off x="1792571" y="1999110"/>
            <a:ext cx="6344194" cy="523220"/>
          </a:xfrm>
          <a:prstGeom prst="rect">
            <a:avLst/>
          </a:prstGeom>
        </p:spPr>
        <p:txBody>
          <a:bodyPr wrap="square">
            <a:spAutoFit/>
          </a:bodyPr>
          <a:lstStyle/>
          <a:p>
            <a:pPr algn="ctr"/>
            <a:r>
              <a:rPr lang="it-IT" b="1" dirty="0">
                <a:solidFill>
                  <a:schemeClr val="accent5">
                    <a:lumMod val="50000"/>
                  </a:schemeClr>
                </a:solidFill>
                <a:latin typeface="Arial Narrow"/>
                <a:cs typeface="Arial Narrow"/>
              </a:rPr>
              <a:t>GLI </a:t>
            </a:r>
            <a:r>
              <a:rPr lang="it-IT" b="1" dirty="0" err="1">
                <a:solidFill>
                  <a:schemeClr val="accent5">
                    <a:lumMod val="50000"/>
                  </a:schemeClr>
                </a:solidFill>
                <a:latin typeface="Arial Narrow"/>
                <a:cs typeface="Arial Narrow"/>
              </a:rPr>
              <a:t>SDGs</a:t>
            </a:r>
            <a:r>
              <a:rPr lang="it-IT" b="1" dirty="0">
                <a:solidFill>
                  <a:schemeClr val="accent5">
                    <a:lumMod val="50000"/>
                  </a:schemeClr>
                </a:solidFill>
                <a:latin typeface="Arial Narrow"/>
                <a:cs typeface="Arial Narrow"/>
              </a:rPr>
              <a:t> OFFRONO UN’OPPORTUNITA’ UNICA DI UN APPROCCIO</a:t>
            </a:r>
          </a:p>
          <a:p>
            <a:pPr algn="ctr"/>
            <a:r>
              <a:rPr lang="it-IT" b="1" dirty="0">
                <a:solidFill>
                  <a:schemeClr val="accent5">
                    <a:lumMod val="50000"/>
                  </a:schemeClr>
                </a:solidFill>
                <a:latin typeface="Arial Narrow"/>
                <a:cs typeface="Arial Narrow"/>
              </a:rPr>
              <a:t>INTEGRATO (ONE HEALTH) ALLA SALUTE DEL FUTURO</a:t>
            </a:r>
          </a:p>
        </p:txBody>
      </p:sp>
    </p:spTree>
    <p:extLst>
      <p:ext uri="{BB962C8B-B14F-4D97-AF65-F5344CB8AC3E}">
        <p14:creationId xmlns:p14="http://schemas.microsoft.com/office/powerpoint/2010/main" val="15986831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sp>
        <p:nvSpPr>
          <p:cNvPr id="58" name="Google Shape;58;p13"/>
          <p:cNvSpPr txBox="1"/>
          <p:nvPr/>
        </p:nvSpPr>
        <p:spPr>
          <a:xfrm>
            <a:off x="125550" y="2652275"/>
            <a:ext cx="1350900" cy="23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ambientale</a:t>
            </a:r>
            <a:endParaRPr sz="1000" b="1" dirty="0">
              <a:solidFill>
                <a:srgbClr val="79BCD6"/>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6971" y="1769729"/>
            <a:ext cx="2411472" cy="8038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p:cNvSpPr/>
          <p:nvPr/>
        </p:nvSpPr>
        <p:spPr>
          <a:xfrm>
            <a:off x="1967641" y="2836524"/>
            <a:ext cx="6775268" cy="646331"/>
          </a:xfrm>
          <a:prstGeom prst="rect">
            <a:avLst/>
          </a:prstGeom>
          <a:noFill/>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189"/>
            <a:r>
              <a:rPr lang="en-GB" altLang="it-IT" sz="3600" b="1" dirty="0" smtClean="0">
                <a:solidFill>
                  <a:prstClr val="black"/>
                </a:solidFill>
                <a:effectLst>
                  <a:outerShdw blurRad="38100" dist="38100" dir="2700000" algn="tl">
                    <a:srgbClr val="C0C0C0"/>
                  </a:outerShdw>
                </a:effectLst>
                <a:latin typeface="Calibri" panose="020F0502020204030204" pitchFamily="34" charset="0"/>
              </a:rPr>
              <a:t>CCM </a:t>
            </a:r>
            <a:r>
              <a:rPr lang="en-GB" altLang="it-IT" sz="3600" b="1" dirty="0">
                <a:solidFill>
                  <a:prstClr val="black"/>
                </a:solidFill>
                <a:effectLst>
                  <a:outerShdw blurRad="38100" dist="38100" dir="2700000" algn="tl">
                    <a:srgbClr val="C0C0C0"/>
                  </a:outerShdw>
                </a:effectLst>
                <a:latin typeface="Calibri" panose="020F0502020204030204" pitchFamily="34" charset="0"/>
              </a:rPr>
              <a:t>Water Safety Plans (WSPs)</a:t>
            </a:r>
            <a:endParaRPr lang="it-IT" altLang="it-IT" sz="3600" b="1" dirty="0">
              <a:solidFill>
                <a:prstClr val="black"/>
              </a:solidFill>
              <a:effectLst>
                <a:outerShdw blurRad="38100" dist="38100" dir="2700000" algn="tl">
                  <a:srgbClr val="C0C0C0"/>
                </a:outerShdw>
              </a:effectLst>
            </a:endParaRPr>
          </a:p>
        </p:txBody>
      </p:sp>
      <p:pic>
        <p:nvPicPr>
          <p:cNvPr id="1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4764" y="1784960"/>
            <a:ext cx="19145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2" name="Picture 29" descr="https://encrypted-tbn0.gstatic.com/images?q=tbn:ANd9GcQBPy2SMi3ieKzfekciIPF71rHTfOF7EjdB2TrsM_8x72d49-6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8730" y="4520778"/>
            <a:ext cx="1481731" cy="47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http://www.regione.piemonte.it/sanita/cms/images/stories/loghiasl/to5.bm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98696" y="5461033"/>
            <a:ext cx="2635257" cy="656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1" descr="ULSS 6 Vicenz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794" y="4557168"/>
            <a:ext cx="1856436" cy="4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Arpa colori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98126" y="4749114"/>
            <a:ext cx="1130646" cy="522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descr="http://www.safetyservices.it/Links_Image/Asl%20Asti.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68730" y="5347495"/>
            <a:ext cx="1548396" cy="587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7" descr="http://www.cricarpi.it/immagini/ausl_modena.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28353" y="5145319"/>
            <a:ext cx="2050936" cy="546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1" descr=" "/>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42454" y="1791069"/>
            <a:ext cx="1029878" cy="102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header"/>
          <p:cNvPicPr>
            <a:picLocks noChangeAspect="1" noChangeArrowheads="1"/>
          </p:cNvPicPr>
          <p:nvPr/>
        </p:nvPicPr>
        <p:blipFill>
          <a:blip r:embed="rId14">
            <a:clrChange>
              <a:clrFrom>
                <a:srgbClr val="749CB6"/>
              </a:clrFrom>
              <a:clrTo>
                <a:srgbClr val="749CB6">
                  <a:alpha val="0"/>
                </a:srgbClr>
              </a:clrTo>
            </a:clrChange>
            <a:extLst>
              <a:ext uri="{28A0092B-C50C-407E-A947-70E740481C1C}">
                <a14:useLocalDpi xmlns:a14="http://schemas.microsoft.com/office/drawing/2010/main" val="0"/>
              </a:ext>
            </a:extLst>
          </a:blip>
          <a:srcRect t="25703"/>
          <a:stretch>
            <a:fillRect/>
          </a:stretch>
        </p:blipFill>
        <p:spPr bwMode="auto">
          <a:xfrm>
            <a:off x="2133675" y="3574359"/>
            <a:ext cx="5831976" cy="72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6659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16025" y="119723"/>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sp>
        <p:nvSpPr>
          <p:cNvPr id="58" name="Google Shape;58;p13"/>
          <p:cNvSpPr txBox="1"/>
          <p:nvPr/>
        </p:nvSpPr>
        <p:spPr>
          <a:xfrm>
            <a:off x="125550" y="2652275"/>
            <a:ext cx="1350900" cy="23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ambientale</a:t>
            </a:r>
            <a:endParaRPr sz="1000" b="1" dirty="0">
              <a:solidFill>
                <a:srgbClr val="79BCD6"/>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sp>
        <p:nvSpPr>
          <p:cNvPr id="10" name="Rectangle 5"/>
          <p:cNvSpPr>
            <a:spLocks noChangeArrowheads="1"/>
          </p:cNvSpPr>
          <p:nvPr/>
        </p:nvSpPr>
        <p:spPr bwMode="auto">
          <a:xfrm>
            <a:off x="1833384" y="3059942"/>
            <a:ext cx="4172685" cy="2676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02" tIns="45188" rIns="90402" bIns="45188">
            <a:spAutoFit/>
          </a:bodyPr>
          <a:lstStyle>
            <a:lvl1pPr defTabSz="450850">
              <a:spcBef>
                <a:spcPct val="20000"/>
              </a:spcBef>
              <a:buClr>
                <a:srgbClr val="000099"/>
              </a:buClr>
              <a:buFont typeface="Wingdings" panose="05000000000000000000" pitchFamily="2" charset="2"/>
              <a:buChar char="p"/>
              <a:defRPr sz="2800">
                <a:solidFill>
                  <a:schemeClr val="tx1"/>
                </a:solidFill>
                <a:latin typeface="Arial" panose="020B0604020202020204" pitchFamily="34" charset="0"/>
                <a:cs typeface="Arial" panose="020B0604020202020204" pitchFamily="34" charset="0"/>
              </a:defRPr>
            </a:lvl1pPr>
            <a:lvl2pPr marL="742950" indent="-285750" defTabSz="450850">
              <a:spcBef>
                <a:spcPct val="20000"/>
              </a:spcBef>
              <a:buClr>
                <a:srgbClr val="000099"/>
              </a:buClr>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2pPr>
            <a:lvl3pPr marL="1143000" indent="-228600" defTabSz="450850">
              <a:spcBef>
                <a:spcPct val="20000"/>
              </a:spcBef>
              <a:buClr>
                <a:srgbClr val="000099"/>
              </a:buClr>
              <a:buFont typeface="Wingdings" panose="05000000000000000000" pitchFamily="2" charset="2"/>
              <a:buChar char="p"/>
              <a:defRPr sz="2000">
                <a:solidFill>
                  <a:schemeClr val="tx1"/>
                </a:solidFill>
                <a:latin typeface="Arial" panose="020B0604020202020204" pitchFamily="34" charset="0"/>
                <a:cs typeface="Arial" panose="020B0604020202020204" pitchFamily="34" charset="0"/>
              </a:defRPr>
            </a:lvl3pPr>
            <a:lvl4pPr marL="1600200" indent="-228600" defTabSz="450850">
              <a:spcBef>
                <a:spcPct val="20000"/>
              </a:spcBef>
              <a:buClr>
                <a:srgbClr val="000099"/>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057400" indent="-228600" defTabSz="450850">
              <a:spcBef>
                <a:spcPct val="20000"/>
              </a:spcBef>
              <a:buClr>
                <a:srgbClr val="000099"/>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vl6pPr marL="2514600" indent="-228600" defTabSz="450850" eaLnBrk="0" fontAlgn="base" hangingPunct="0">
              <a:spcBef>
                <a:spcPct val="20000"/>
              </a:spcBef>
              <a:spcAft>
                <a:spcPct val="0"/>
              </a:spcAft>
              <a:buClr>
                <a:srgbClr val="000099"/>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6pPr>
            <a:lvl7pPr marL="2971800" indent="-228600" defTabSz="450850" eaLnBrk="0" fontAlgn="base" hangingPunct="0">
              <a:spcBef>
                <a:spcPct val="20000"/>
              </a:spcBef>
              <a:spcAft>
                <a:spcPct val="0"/>
              </a:spcAft>
              <a:buClr>
                <a:srgbClr val="000099"/>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7pPr>
            <a:lvl8pPr marL="3429000" indent="-228600" defTabSz="450850" eaLnBrk="0" fontAlgn="base" hangingPunct="0">
              <a:spcBef>
                <a:spcPct val="20000"/>
              </a:spcBef>
              <a:spcAft>
                <a:spcPct val="0"/>
              </a:spcAft>
              <a:buClr>
                <a:srgbClr val="000099"/>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8pPr>
            <a:lvl9pPr marL="3886200" indent="-228600" defTabSz="450850" eaLnBrk="0" fontAlgn="base" hangingPunct="0">
              <a:spcBef>
                <a:spcPct val="20000"/>
              </a:spcBef>
              <a:spcAft>
                <a:spcPct val="0"/>
              </a:spcAft>
              <a:buClr>
                <a:srgbClr val="000099"/>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9pPr>
          </a:lstStyle>
          <a:p>
            <a:pPr eaLnBrk="0" fontAlgn="base" hangingPunct="0">
              <a:spcBef>
                <a:spcPct val="50000"/>
              </a:spcBef>
              <a:spcAft>
                <a:spcPct val="0"/>
              </a:spcAft>
              <a:buClrTx/>
              <a:buFontTx/>
              <a:buNone/>
            </a:pPr>
            <a:r>
              <a:rPr lang="it-IT" altLang="it-IT" sz="1400" dirty="0">
                <a:solidFill>
                  <a:srgbClr val="000000"/>
                </a:solidFill>
                <a:latin typeface="Verdana" panose="020B0604030504040204" pitchFamily="34" charset="0"/>
              </a:rPr>
              <a:t>Nel 2005, in Italia, </a:t>
            </a:r>
            <a:r>
              <a:rPr lang="it-IT" altLang="it-IT" sz="1400" b="1" dirty="0">
                <a:solidFill>
                  <a:srgbClr val="000000"/>
                </a:solidFill>
                <a:latin typeface="Verdana" panose="020B0604030504040204" pitchFamily="34" charset="0"/>
              </a:rPr>
              <a:t>34.552 decessi </a:t>
            </a:r>
            <a:r>
              <a:rPr lang="it-IT" altLang="it-IT" sz="1400" dirty="0">
                <a:solidFill>
                  <a:srgbClr val="000000"/>
                </a:solidFill>
                <a:latin typeface="Verdana" panose="020B0604030504040204" pitchFamily="34" charset="0"/>
              </a:rPr>
              <a:t>sono risultati </a:t>
            </a:r>
            <a:r>
              <a:rPr lang="it-IT" altLang="it-IT" sz="1400" b="1" dirty="0">
                <a:solidFill>
                  <a:srgbClr val="000000"/>
                </a:solidFill>
                <a:latin typeface="Verdana" panose="020B0604030504040204" pitchFamily="34" charset="0"/>
              </a:rPr>
              <a:t>attribuibili a livelli di concentrazione di PM</a:t>
            </a:r>
            <a:r>
              <a:rPr lang="it-IT" altLang="it-IT" sz="1400" b="1" baseline="-25000" dirty="0">
                <a:solidFill>
                  <a:srgbClr val="000000"/>
                </a:solidFill>
                <a:latin typeface="Verdana" panose="020B0604030504040204" pitchFamily="34" charset="0"/>
              </a:rPr>
              <a:t>2.5</a:t>
            </a:r>
            <a:r>
              <a:rPr lang="it-IT" altLang="it-IT" sz="1400" b="1" dirty="0">
                <a:solidFill>
                  <a:srgbClr val="000000"/>
                </a:solidFill>
                <a:latin typeface="Verdana" panose="020B0604030504040204" pitchFamily="34" charset="0"/>
              </a:rPr>
              <a:t> &gt;10 </a:t>
            </a:r>
            <a:r>
              <a:rPr lang="it-IT" altLang="it-IT" sz="1400" b="1" dirty="0" err="1">
                <a:solidFill>
                  <a:srgbClr val="000000"/>
                </a:solidFill>
                <a:latin typeface="Verdana" panose="020B0604030504040204" pitchFamily="34" charset="0"/>
              </a:rPr>
              <a:t>ug</a:t>
            </a:r>
            <a:r>
              <a:rPr lang="it-IT" altLang="it-IT" sz="1400" b="1" dirty="0">
                <a:solidFill>
                  <a:srgbClr val="000000"/>
                </a:solidFill>
                <a:latin typeface="Verdana" panose="020B0604030504040204" pitchFamily="34" charset="0"/>
              </a:rPr>
              <a:t>/m</a:t>
            </a:r>
            <a:r>
              <a:rPr lang="it-IT" altLang="it-IT" sz="1400" b="1" baseline="30000" dirty="0">
                <a:solidFill>
                  <a:srgbClr val="000000"/>
                </a:solidFill>
                <a:latin typeface="Verdana" panose="020B0604030504040204" pitchFamily="34" charset="0"/>
              </a:rPr>
              <a:t>3</a:t>
            </a:r>
          </a:p>
          <a:p>
            <a:pPr eaLnBrk="0" fontAlgn="base" hangingPunct="0">
              <a:spcBef>
                <a:spcPct val="50000"/>
              </a:spcBef>
              <a:spcAft>
                <a:spcPct val="0"/>
              </a:spcAft>
              <a:buClrTx/>
              <a:buFontTx/>
              <a:buNone/>
            </a:pPr>
            <a:r>
              <a:rPr lang="it-IT" altLang="it-IT" sz="1400" b="1" dirty="0">
                <a:solidFill>
                  <a:srgbClr val="000000"/>
                </a:solidFill>
                <a:latin typeface="Verdana" panose="020B0604030504040204" pitchFamily="34" charset="0"/>
              </a:rPr>
              <a:t>L’inquinamento accorcia mediamente la vita di ciascun italiano di 10 mesi (14 per chi vive al Nord)</a:t>
            </a:r>
          </a:p>
          <a:p>
            <a:pPr eaLnBrk="0" fontAlgn="base" hangingPunct="0">
              <a:spcBef>
                <a:spcPct val="50000"/>
              </a:spcBef>
              <a:spcAft>
                <a:spcPct val="0"/>
              </a:spcAft>
              <a:buClrTx/>
              <a:buFontTx/>
              <a:buNone/>
            </a:pPr>
            <a:r>
              <a:rPr lang="it-IT" altLang="it-IT" sz="1400" dirty="0">
                <a:solidFill>
                  <a:srgbClr val="000000"/>
                </a:solidFill>
                <a:latin typeface="Verdana" panose="020B0604030504040204" pitchFamily="34" charset="0"/>
              </a:rPr>
              <a:t>Sono stati studiati scenari di riduzione delle emissioni attraverso politiche di contenimento e </a:t>
            </a:r>
            <a:r>
              <a:rPr lang="it-IT" altLang="it-IT" sz="1400" b="1" dirty="0">
                <a:solidFill>
                  <a:srgbClr val="000000"/>
                </a:solidFill>
                <a:latin typeface="Verdana" panose="020B0604030504040204" pitchFamily="34" charset="0"/>
              </a:rPr>
              <a:t>il solo rispetto dei limiti di legge salverebbe 11.000 vite all’anno.</a:t>
            </a:r>
          </a:p>
        </p:txBody>
      </p:sp>
      <p:pic>
        <p:nvPicPr>
          <p:cNvPr id="11" name="Picture 2" descr="http://previews.123rf.com/images/kaarsten/kaarsten1001/kaarsten100100117/6293365-Una-mappa-stilizzata-di-Italia-mostrando-le-diverse-province--Archivio-Fotografico.jpg"/>
          <p:cNvPicPr>
            <a:picLocks noChangeAspect="1" noChangeArrowheads="1"/>
          </p:cNvPicPr>
          <p:nvPr/>
        </p:nvPicPr>
        <p:blipFill>
          <a:blip r:embed="rId5" cstate="print">
            <a:extLst>
              <a:ext uri="{28A0092B-C50C-407E-A947-70E740481C1C}">
                <a14:useLocalDpi xmlns:a14="http://schemas.microsoft.com/office/drawing/2010/main" val="0"/>
              </a:ext>
            </a:extLst>
          </a:blip>
          <a:srcRect l="6451" t="4446" r="6461" b="3641"/>
          <a:stretch>
            <a:fillRect/>
          </a:stretch>
        </p:blipFill>
        <p:spPr bwMode="auto">
          <a:xfrm>
            <a:off x="6535950" y="3061333"/>
            <a:ext cx="2106596" cy="255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sellaDiTesto 6"/>
          <p:cNvSpPr txBox="1">
            <a:spLocks noChangeArrowheads="1"/>
          </p:cNvSpPr>
          <p:nvPr/>
        </p:nvSpPr>
        <p:spPr bwMode="auto">
          <a:xfrm>
            <a:off x="6363004" y="2491775"/>
            <a:ext cx="23640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0850">
              <a:spcBef>
                <a:spcPct val="20000"/>
              </a:spcBef>
              <a:buClr>
                <a:srgbClr val="000099"/>
              </a:buClr>
              <a:buFont typeface="Wingdings" panose="05000000000000000000" pitchFamily="2" charset="2"/>
              <a:buChar char="p"/>
              <a:defRPr sz="2800">
                <a:solidFill>
                  <a:schemeClr val="tx1"/>
                </a:solidFill>
                <a:latin typeface="Arial" panose="020B0604020202020204" pitchFamily="34" charset="0"/>
                <a:cs typeface="Arial" panose="020B0604020202020204" pitchFamily="34" charset="0"/>
              </a:defRPr>
            </a:lvl1pPr>
            <a:lvl2pPr marL="742950" indent="-285750" defTabSz="450850">
              <a:spcBef>
                <a:spcPct val="20000"/>
              </a:spcBef>
              <a:buClr>
                <a:srgbClr val="000099"/>
              </a:buClr>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2pPr>
            <a:lvl3pPr marL="1143000" indent="-228600" defTabSz="450850">
              <a:spcBef>
                <a:spcPct val="20000"/>
              </a:spcBef>
              <a:buClr>
                <a:srgbClr val="000099"/>
              </a:buClr>
              <a:buFont typeface="Wingdings" panose="05000000000000000000" pitchFamily="2" charset="2"/>
              <a:buChar char="p"/>
              <a:defRPr sz="2000">
                <a:solidFill>
                  <a:schemeClr val="tx1"/>
                </a:solidFill>
                <a:latin typeface="Arial" panose="020B0604020202020204" pitchFamily="34" charset="0"/>
                <a:cs typeface="Arial" panose="020B0604020202020204" pitchFamily="34" charset="0"/>
              </a:defRPr>
            </a:lvl3pPr>
            <a:lvl4pPr marL="1600200" indent="-228600" defTabSz="450850">
              <a:spcBef>
                <a:spcPct val="20000"/>
              </a:spcBef>
              <a:buClr>
                <a:srgbClr val="000099"/>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057400" indent="-228600" defTabSz="450850">
              <a:spcBef>
                <a:spcPct val="20000"/>
              </a:spcBef>
              <a:buClr>
                <a:srgbClr val="000099"/>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vl6pPr marL="2514600" indent="-228600" defTabSz="450850" eaLnBrk="0" fontAlgn="base" hangingPunct="0">
              <a:spcBef>
                <a:spcPct val="20000"/>
              </a:spcBef>
              <a:spcAft>
                <a:spcPct val="0"/>
              </a:spcAft>
              <a:buClr>
                <a:srgbClr val="000099"/>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6pPr>
            <a:lvl7pPr marL="2971800" indent="-228600" defTabSz="450850" eaLnBrk="0" fontAlgn="base" hangingPunct="0">
              <a:spcBef>
                <a:spcPct val="20000"/>
              </a:spcBef>
              <a:spcAft>
                <a:spcPct val="0"/>
              </a:spcAft>
              <a:buClr>
                <a:srgbClr val="000099"/>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7pPr>
            <a:lvl8pPr marL="3429000" indent="-228600" defTabSz="450850" eaLnBrk="0" fontAlgn="base" hangingPunct="0">
              <a:spcBef>
                <a:spcPct val="20000"/>
              </a:spcBef>
              <a:spcAft>
                <a:spcPct val="0"/>
              </a:spcAft>
              <a:buClr>
                <a:srgbClr val="000099"/>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8pPr>
            <a:lvl9pPr marL="3886200" indent="-228600" defTabSz="450850" eaLnBrk="0" fontAlgn="base" hangingPunct="0">
              <a:spcBef>
                <a:spcPct val="20000"/>
              </a:spcBef>
              <a:spcAft>
                <a:spcPct val="0"/>
              </a:spcAft>
              <a:buClr>
                <a:srgbClr val="000099"/>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Tx/>
              <a:buFontTx/>
              <a:buNone/>
            </a:pPr>
            <a:r>
              <a:rPr lang="it-IT" altLang="it-IT" sz="2400" b="1" dirty="0">
                <a:solidFill>
                  <a:srgbClr val="760000"/>
                </a:solidFill>
                <a:latin typeface="Verdana" panose="020B0604030504040204" pitchFamily="34" charset="0"/>
              </a:rPr>
              <a:t>www.viias.it</a:t>
            </a:r>
          </a:p>
        </p:txBody>
      </p:sp>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3854" y="1648659"/>
            <a:ext cx="462915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3" descr="imm-_prog.0-2_solo_loghi_intestazion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1289" y="5551616"/>
            <a:ext cx="3362500" cy="806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681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sp>
        <p:nvSpPr>
          <p:cNvPr id="58" name="Google Shape;58;p13"/>
          <p:cNvSpPr txBox="1"/>
          <p:nvPr/>
        </p:nvSpPr>
        <p:spPr>
          <a:xfrm>
            <a:off x="125550" y="2652275"/>
            <a:ext cx="1350900" cy="23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ambientale</a:t>
            </a:r>
            <a:endParaRPr sz="1000" b="1" dirty="0">
              <a:solidFill>
                <a:srgbClr val="79BCD6"/>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sp>
        <p:nvSpPr>
          <p:cNvPr id="9" name="Titolo 1"/>
          <p:cNvSpPr txBox="1">
            <a:spLocks/>
          </p:cNvSpPr>
          <p:nvPr/>
        </p:nvSpPr>
        <p:spPr>
          <a:xfrm>
            <a:off x="1604975" y="1915898"/>
            <a:ext cx="7043400" cy="11430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it-IT" sz="1800" b="1" dirty="0" smtClean="0">
                <a:solidFill>
                  <a:srgbClr val="C00000"/>
                </a:solidFill>
              </a:rPr>
              <a:t/>
            </a:r>
            <a:br>
              <a:rPr lang="it-IT" sz="1800" b="1" dirty="0" smtClean="0">
                <a:solidFill>
                  <a:srgbClr val="C00000"/>
                </a:solidFill>
              </a:rPr>
            </a:br>
            <a:r>
              <a:rPr lang="it-IT" sz="1800" b="1" dirty="0" smtClean="0">
                <a:solidFill>
                  <a:srgbClr val="C00000"/>
                </a:solidFill>
              </a:rPr>
              <a:t>Linee guida per la valutazione integrata </a:t>
            </a:r>
          </a:p>
          <a:p>
            <a:r>
              <a:rPr lang="it-IT" sz="1800" b="1" dirty="0" smtClean="0">
                <a:solidFill>
                  <a:srgbClr val="C00000"/>
                </a:solidFill>
              </a:rPr>
              <a:t>di impatto ambientale e sanitario (VIIAS) </a:t>
            </a:r>
            <a:r>
              <a:rPr lang="it-IT" sz="1600" b="1" dirty="0" smtClean="0">
                <a:solidFill>
                  <a:schemeClr val="bg2">
                    <a:lumMod val="50000"/>
                  </a:schemeClr>
                </a:solidFill>
              </a:rPr>
              <a:t/>
            </a:r>
            <a:br>
              <a:rPr lang="it-IT" sz="1600" b="1" dirty="0" smtClean="0">
                <a:solidFill>
                  <a:schemeClr val="bg2">
                    <a:lumMod val="50000"/>
                  </a:schemeClr>
                </a:solidFill>
              </a:rPr>
            </a:br>
            <a:r>
              <a:rPr lang="it-IT" sz="1400" b="1" dirty="0" smtClean="0">
                <a:solidFill>
                  <a:schemeClr val="bg2">
                    <a:lumMod val="50000"/>
                  </a:schemeClr>
                </a:solidFill>
              </a:rPr>
              <a:t>nelle procedure di autorizzazione ambientale (VAS, VIA e AIA)</a:t>
            </a:r>
            <a:br>
              <a:rPr lang="it-IT" sz="1400" b="1" dirty="0" smtClean="0">
                <a:solidFill>
                  <a:schemeClr val="bg2">
                    <a:lumMod val="50000"/>
                  </a:schemeClr>
                </a:solidFill>
              </a:rPr>
            </a:br>
            <a:r>
              <a:rPr lang="it-IT" sz="1400" b="1" dirty="0" smtClean="0">
                <a:solidFill>
                  <a:schemeClr val="bg2">
                    <a:lumMod val="50000"/>
                  </a:schemeClr>
                </a:solidFill>
              </a:rPr>
              <a:t>Delibera del Consiglio federale – seduta del 22/04/2015</a:t>
            </a:r>
            <a:br>
              <a:rPr lang="it-IT" sz="1400" b="1" dirty="0" smtClean="0">
                <a:solidFill>
                  <a:schemeClr val="bg2">
                    <a:lumMod val="50000"/>
                  </a:schemeClr>
                </a:solidFill>
              </a:rPr>
            </a:br>
            <a:endParaRPr lang="it-IT" sz="1400" dirty="0">
              <a:solidFill>
                <a:schemeClr val="bg2">
                  <a:lumMod val="50000"/>
                </a:schemeClr>
              </a:solidFill>
            </a:endParaRPr>
          </a:p>
        </p:txBody>
      </p:sp>
      <p:pic>
        <p:nvPicPr>
          <p:cNvPr id="11" name="Immagine 10"/>
          <p:cNvPicPr>
            <a:picLocks noChangeAspect="1"/>
          </p:cNvPicPr>
          <p:nvPr/>
        </p:nvPicPr>
        <p:blipFill>
          <a:blip r:embed="rId5"/>
          <a:stretch>
            <a:fillRect/>
          </a:stretch>
        </p:blipFill>
        <p:spPr>
          <a:xfrm rot="585587">
            <a:off x="4512642" y="3064859"/>
            <a:ext cx="1685267" cy="2390450"/>
          </a:xfrm>
          <a:prstGeom prst="rect">
            <a:avLst/>
          </a:prstGeom>
        </p:spPr>
      </p:pic>
      <p:sp>
        <p:nvSpPr>
          <p:cNvPr id="2" name="Rettangolo 1"/>
          <p:cNvSpPr/>
          <p:nvPr/>
        </p:nvSpPr>
        <p:spPr>
          <a:xfrm>
            <a:off x="1905419" y="5697244"/>
            <a:ext cx="6899712" cy="523220"/>
          </a:xfrm>
          <a:prstGeom prst="rect">
            <a:avLst/>
          </a:prstGeom>
        </p:spPr>
        <p:txBody>
          <a:bodyPr wrap="square">
            <a:spAutoFit/>
          </a:bodyPr>
          <a:lstStyle/>
          <a:p>
            <a:r>
              <a:rPr lang="it-IT" dirty="0">
                <a:latin typeface="Arial" panose="020B0604020202020204" pitchFamily="34" charset="0"/>
              </a:rPr>
              <a:t>Prodotto delle conoscenze ed esperienze sviluppate negli anni dal  </a:t>
            </a:r>
            <a:r>
              <a:rPr lang="it-IT" dirty="0">
                <a:solidFill>
                  <a:srgbClr val="FF0000"/>
                </a:solidFill>
                <a:latin typeface="Arial" panose="020B0604020202020204" pitchFamily="34" charset="0"/>
              </a:rPr>
              <a:t>Gruppo di Lavoro “Ambiente e Salute” del Sistema Nazionale delle Agenzie di Protezione Ambientale</a:t>
            </a:r>
            <a:r>
              <a:rPr lang="it-IT" dirty="0">
                <a:latin typeface="Arial" panose="020B0604020202020204" pitchFamily="34" charset="0"/>
              </a:rPr>
              <a:t>. </a:t>
            </a:r>
            <a:endParaRPr lang="it-IT" dirty="0"/>
          </a:p>
        </p:txBody>
      </p:sp>
    </p:spTree>
    <p:extLst>
      <p:ext uri="{BB962C8B-B14F-4D97-AF65-F5344CB8AC3E}">
        <p14:creationId xmlns:p14="http://schemas.microsoft.com/office/powerpoint/2010/main" val="8603794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sp>
        <p:nvSpPr>
          <p:cNvPr id="58" name="Google Shape;58;p13"/>
          <p:cNvSpPr txBox="1"/>
          <p:nvPr/>
        </p:nvSpPr>
        <p:spPr>
          <a:xfrm>
            <a:off x="125550" y="2652275"/>
            <a:ext cx="1350900" cy="23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ambientale</a:t>
            </a:r>
            <a:endParaRPr sz="1000" b="1" dirty="0">
              <a:solidFill>
                <a:srgbClr val="79BCD6"/>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pic>
        <p:nvPicPr>
          <p:cNvPr id="9" name="Picture 6"/>
          <p:cNvPicPr/>
          <p:nvPr/>
        </p:nvPicPr>
        <p:blipFill>
          <a:blip r:embed="rId5">
            <a:extLst>
              <a:ext uri="{BEBA8EAE-BF5A-486C-A8C5-ECC9F3942E4B}">
                <a14:imgProps xmlns:a14="http://schemas.microsoft.com/office/drawing/2010/main">
                  <a14:imgLayer r:embed="rId6">
                    <a14:imgEffect>
                      <a14:sharpenSoften amount="41000"/>
                    </a14:imgEffect>
                    <a14:imgEffect>
                      <a14:colorTemperature colorTemp="6750"/>
                    </a14:imgEffect>
                  </a14:imgLayer>
                </a14:imgProps>
              </a:ext>
              <a:ext uri="{28A0092B-C50C-407E-A947-70E740481C1C}">
                <a14:useLocalDpi xmlns:a14="http://schemas.microsoft.com/office/drawing/2010/main" val="0"/>
              </a:ext>
            </a:extLst>
          </a:blip>
          <a:srcRect/>
          <a:stretch>
            <a:fillRect/>
          </a:stretch>
        </p:blipFill>
        <p:spPr bwMode="auto">
          <a:xfrm>
            <a:off x="1945462" y="1771826"/>
            <a:ext cx="6403082"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60422" y="4042135"/>
            <a:ext cx="5973162" cy="2176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75099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sp>
        <p:nvSpPr>
          <p:cNvPr id="58" name="Google Shape;58;p13"/>
          <p:cNvSpPr txBox="1"/>
          <p:nvPr/>
        </p:nvSpPr>
        <p:spPr>
          <a:xfrm>
            <a:off x="125550" y="2652275"/>
            <a:ext cx="1350900" cy="23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ambientale</a:t>
            </a:r>
            <a:endParaRPr sz="1000" b="1" dirty="0">
              <a:solidFill>
                <a:srgbClr val="79BCD6"/>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pic>
        <p:nvPicPr>
          <p:cNvPr id="9" name="Picture 2" descr="C:\Users\MASSIMO CORBO\Desktop\FOTO SIRACUSA MARCO\FotoSiracusaSelez\P1030743c.jpg"/>
          <p:cNvPicPr>
            <a:picLocks noChangeAspect="1" noChangeArrowheads="1"/>
          </p:cNvPicPr>
          <p:nvPr/>
        </p:nvPicPr>
        <p:blipFill rotWithShape="1">
          <a:blip r:embed="rId5">
            <a:extLst>
              <a:ext uri="{28A0092B-C50C-407E-A947-70E740481C1C}">
                <a14:useLocalDpi xmlns:a14="http://schemas.microsoft.com/office/drawing/2010/main" val="0"/>
              </a:ext>
            </a:extLst>
          </a:blip>
          <a:srcRect l="8511" r="8513"/>
          <a:stretch/>
        </p:blipFill>
        <p:spPr bwMode="auto">
          <a:xfrm>
            <a:off x="2518040" y="2103887"/>
            <a:ext cx="4893255" cy="3669941"/>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p:cNvSpPr/>
          <p:nvPr/>
        </p:nvSpPr>
        <p:spPr>
          <a:xfrm>
            <a:off x="657225" y="2216163"/>
            <a:ext cx="8771938" cy="1107996"/>
          </a:xfrm>
          <a:prstGeom prst="rect">
            <a:avLst/>
          </a:prstGeom>
        </p:spPr>
        <p:txBody>
          <a:bodyPr wrap="square">
            <a:spAutoFit/>
          </a:bodyPr>
          <a:lstStyle/>
          <a:p>
            <a:pPr algn="ctr">
              <a:spcBef>
                <a:spcPct val="0"/>
              </a:spcBef>
              <a:buFontTx/>
              <a:buNone/>
            </a:pPr>
            <a:r>
              <a:rPr lang="it-IT" altLang="it-IT" sz="2400" b="1" dirty="0" smtClean="0">
                <a:solidFill>
                  <a:srgbClr val="C00000"/>
                </a:solidFill>
                <a:latin typeface="Arial Black" pitchFamily="34" charset="0"/>
              </a:rPr>
              <a:t>SENTIERI</a:t>
            </a:r>
            <a:endParaRPr lang="it-IT" altLang="it-IT" sz="2400" b="1" dirty="0">
              <a:solidFill>
                <a:srgbClr val="C00000"/>
              </a:solidFill>
              <a:latin typeface="Arial Black" pitchFamily="34" charset="0"/>
            </a:endParaRPr>
          </a:p>
          <a:p>
            <a:pPr algn="ctr">
              <a:spcBef>
                <a:spcPct val="0"/>
              </a:spcBef>
              <a:buFontTx/>
              <a:buNone/>
            </a:pPr>
            <a:r>
              <a:rPr lang="it-IT" altLang="it-IT" b="1" dirty="0">
                <a:solidFill>
                  <a:srgbClr val="003366"/>
                </a:solidFill>
                <a:latin typeface="Arial Black" pitchFamily="34" charset="0"/>
              </a:rPr>
              <a:t>UN SISTEMA PERMANENTE DI SORVEGLIANZA </a:t>
            </a:r>
            <a:endParaRPr lang="it-IT" altLang="it-IT" b="1" dirty="0" smtClean="0">
              <a:solidFill>
                <a:srgbClr val="003366"/>
              </a:solidFill>
              <a:latin typeface="Arial Black" pitchFamily="34" charset="0"/>
            </a:endParaRPr>
          </a:p>
          <a:p>
            <a:pPr algn="ctr">
              <a:spcBef>
                <a:spcPct val="0"/>
              </a:spcBef>
              <a:buFontTx/>
              <a:buNone/>
            </a:pPr>
            <a:r>
              <a:rPr lang="it-IT" altLang="it-IT" b="1" dirty="0" smtClean="0">
                <a:solidFill>
                  <a:srgbClr val="003366"/>
                </a:solidFill>
                <a:latin typeface="Arial Black" pitchFamily="34" charset="0"/>
              </a:rPr>
              <a:t>EPIDEMIOLOGICA </a:t>
            </a:r>
            <a:r>
              <a:rPr lang="it-IT" altLang="it-IT" b="1" dirty="0">
                <a:solidFill>
                  <a:srgbClr val="003366"/>
                </a:solidFill>
                <a:latin typeface="Arial Black" pitchFamily="34" charset="0"/>
              </a:rPr>
              <a:t>NEI SITI </a:t>
            </a:r>
            <a:r>
              <a:rPr lang="it-IT" altLang="it-IT" b="1" dirty="0" smtClean="0">
                <a:solidFill>
                  <a:srgbClr val="003366"/>
                </a:solidFill>
                <a:latin typeface="Arial Black" pitchFamily="34" charset="0"/>
              </a:rPr>
              <a:t>CONTAMINATI </a:t>
            </a:r>
            <a:endParaRPr lang="it-IT" altLang="it-IT" b="1" dirty="0">
              <a:solidFill>
                <a:srgbClr val="003366"/>
              </a:solidFill>
              <a:latin typeface="Arial Black" pitchFamily="34" charset="0"/>
            </a:endParaRPr>
          </a:p>
          <a:p>
            <a:pPr algn="ctr">
              <a:spcBef>
                <a:spcPct val="0"/>
              </a:spcBef>
              <a:buFontTx/>
              <a:buNone/>
            </a:pPr>
            <a:endParaRPr lang="it-IT" altLang="it-IT" b="1" dirty="0">
              <a:solidFill>
                <a:srgbClr val="003366"/>
              </a:solidFill>
              <a:latin typeface="Arial Black" pitchFamily="34" charset="0"/>
            </a:endParaRPr>
          </a:p>
        </p:txBody>
      </p:sp>
      <p:pic>
        <p:nvPicPr>
          <p:cNvPr id="13" name="Immagine 3" descr="imm-_prog.0-2_solo_loghi_intestazion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3061" y="5702496"/>
            <a:ext cx="2843212" cy="63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asellaDiTesto 13"/>
          <p:cNvSpPr txBox="1">
            <a:spLocks noChangeArrowheads="1"/>
          </p:cNvSpPr>
          <p:nvPr/>
        </p:nvSpPr>
        <p:spPr bwMode="auto">
          <a:xfrm>
            <a:off x="3916376" y="3380392"/>
            <a:ext cx="23310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it-IT" altLang="it-IT" sz="1400" dirty="0" smtClean="0">
                <a:solidFill>
                  <a:srgbClr val="003366"/>
                </a:solidFill>
                <a:latin typeface="Arial Black" pitchFamily="34" charset="0"/>
              </a:rPr>
              <a:t>Ministero della Salute</a:t>
            </a:r>
            <a:endParaRPr lang="it-IT" altLang="it-IT" sz="1400" dirty="0">
              <a:solidFill>
                <a:srgbClr val="003366"/>
              </a:solidFill>
              <a:latin typeface="Arial Black" pitchFamily="34" charset="0"/>
            </a:endParaRPr>
          </a:p>
          <a:p>
            <a:pPr algn="ctr">
              <a:spcBef>
                <a:spcPct val="0"/>
              </a:spcBef>
              <a:buFontTx/>
              <a:buNone/>
            </a:pPr>
            <a:r>
              <a:rPr lang="it-IT" altLang="it-IT" sz="1400" dirty="0">
                <a:solidFill>
                  <a:srgbClr val="C00000"/>
                </a:solidFill>
                <a:latin typeface="Arial Black" pitchFamily="34" charset="0"/>
              </a:rPr>
              <a:t>12 giugno 2018</a:t>
            </a:r>
          </a:p>
        </p:txBody>
      </p:sp>
    </p:spTree>
    <p:extLst>
      <p:ext uri="{BB962C8B-B14F-4D97-AF65-F5344CB8AC3E}">
        <p14:creationId xmlns:p14="http://schemas.microsoft.com/office/powerpoint/2010/main" val="13155960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sp>
        <p:nvSpPr>
          <p:cNvPr id="58" name="Google Shape;58;p13"/>
          <p:cNvSpPr txBox="1"/>
          <p:nvPr/>
        </p:nvSpPr>
        <p:spPr>
          <a:xfrm>
            <a:off x="125550" y="2652275"/>
            <a:ext cx="1350900" cy="23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ambientale</a:t>
            </a:r>
            <a:endParaRPr sz="1000" b="1" dirty="0">
              <a:solidFill>
                <a:srgbClr val="79BCD6"/>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sp>
        <p:nvSpPr>
          <p:cNvPr id="9" name="CasellaDiTesto 1"/>
          <p:cNvSpPr txBox="1">
            <a:spLocks noChangeArrowheads="1"/>
          </p:cNvSpPr>
          <p:nvPr/>
        </p:nvSpPr>
        <p:spPr bwMode="auto">
          <a:xfrm>
            <a:off x="1672475" y="2047251"/>
            <a:ext cx="7242926"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0"/>
              </a:spcBef>
              <a:spcAft>
                <a:spcPct val="0"/>
              </a:spcAft>
              <a:buFontTx/>
              <a:buNone/>
            </a:pPr>
            <a:r>
              <a:rPr lang="it-IT" altLang="it-IT" sz="2000" b="1" dirty="0" err="1">
                <a:solidFill>
                  <a:srgbClr val="CC3300"/>
                </a:solidFill>
                <a:latin typeface="Verdana" panose="020B0604030504040204" pitchFamily="34" charset="0"/>
              </a:rPr>
              <a:t>EpiAmbNet</a:t>
            </a:r>
            <a:endParaRPr lang="it-IT" altLang="it-IT" sz="2000" b="1" dirty="0">
              <a:solidFill>
                <a:srgbClr val="CC3300"/>
              </a:solidFill>
              <a:latin typeface="Verdana" panose="020B0604030504040204" pitchFamily="34" charset="0"/>
            </a:endParaRPr>
          </a:p>
          <a:p>
            <a:pPr algn="ctr" eaLnBrk="0" fontAlgn="base" hangingPunct="0">
              <a:spcBef>
                <a:spcPct val="0"/>
              </a:spcBef>
              <a:spcAft>
                <a:spcPct val="0"/>
              </a:spcAft>
              <a:buFontTx/>
              <a:buNone/>
            </a:pPr>
            <a:r>
              <a:rPr lang="it-IT" altLang="it-IT" sz="2000" b="1" dirty="0">
                <a:solidFill>
                  <a:srgbClr val="CC3300"/>
                </a:solidFill>
                <a:latin typeface="Verdana" panose="020B0604030504040204" pitchFamily="34" charset="0"/>
              </a:rPr>
              <a:t>Network italiano di Epidemiologia Ambientale</a:t>
            </a:r>
          </a:p>
          <a:p>
            <a:pPr algn="ctr" eaLnBrk="0" fontAlgn="base" hangingPunct="0">
              <a:spcBef>
                <a:spcPct val="0"/>
              </a:spcBef>
              <a:spcAft>
                <a:spcPct val="0"/>
              </a:spcAft>
              <a:buFontTx/>
              <a:buNone/>
            </a:pPr>
            <a:endParaRPr lang="it-IT" altLang="it-IT" sz="2800" b="1" dirty="0">
              <a:solidFill>
                <a:srgbClr val="CC3300"/>
              </a:solidFill>
              <a:latin typeface="Verdana" panose="020B0604030504040204" pitchFamily="34" charset="0"/>
            </a:endParaRPr>
          </a:p>
        </p:txBody>
      </p:sp>
      <p:sp>
        <p:nvSpPr>
          <p:cNvPr id="10" name="Rectangle 3"/>
          <p:cNvSpPr txBox="1">
            <a:spLocks noChangeArrowheads="1"/>
          </p:cNvSpPr>
          <p:nvPr/>
        </p:nvSpPr>
        <p:spPr bwMode="auto">
          <a:xfrm>
            <a:off x="1775520" y="3009900"/>
            <a:ext cx="699700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0"/>
              </a:spcBef>
              <a:spcAft>
                <a:spcPct val="0"/>
              </a:spcAft>
              <a:buFontTx/>
              <a:buNone/>
            </a:pPr>
            <a:r>
              <a:rPr lang="it-IT" altLang="it-IT" sz="1400" dirty="0">
                <a:solidFill>
                  <a:srgbClr val="000000"/>
                </a:solidFill>
                <a:latin typeface="Verdana" panose="020B0604030504040204" pitchFamily="34" charset="0"/>
              </a:rPr>
              <a:t>Ambiente e Salute nel PNP 2014-2018: rete nazionale di epidemiologia ambientale, valutazione di impatto integrato sull’ambiente e salute, formazione e comunicazione</a:t>
            </a:r>
          </a:p>
        </p:txBody>
      </p:sp>
      <p:pic>
        <p:nvPicPr>
          <p:cNvPr id="11" name="Immagine 10"/>
          <p:cNvPicPr/>
          <p:nvPr/>
        </p:nvPicPr>
        <p:blipFill>
          <a:blip r:embed="rId5" cstate="print"/>
          <a:srcRect/>
          <a:stretch>
            <a:fillRect/>
          </a:stretch>
        </p:blipFill>
        <p:spPr bwMode="auto">
          <a:xfrm>
            <a:off x="4218695" y="3860132"/>
            <a:ext cx="2110653" cy="1073843"/>
          </a:xfrm>
          <a:prstGeom prst="rect">
            <a:avLst/>
          </a:prstGeom>
          <a:noFill/>
          <a:ln w="9525">
            <a:noFill/>
            <a:miter lim="800000"/>
            <a:headEnd/>
            <a:tailEnd/>
          </a:ln>
        </p:spPr>
      </p:pic>
      <p:pic>
        <p:nvPicPr>
          <p:cNvPr id="12" name="Immagine 3" descr="imm-_prog.0-2_solo_loghi_intestazion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4688" y="5162917"/>
            <a:ext cx="3829050" cy="83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7482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5">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sp>
        <p:nvSpPr>
          <p:cNvPr id="58" name="Google Shape;58;p13"/>
          <p:cNvSpPr txBox="1"/>
          <p:nvPr/>
        </p:nvSpPr>
        <p:spPr>
          <a:xfrm>
            <a:off x="125550" y="2652275"/>
            <a:ext cx="1350900" cy="23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ambientale</a:t>
            </a:r>
            <a:endParaRPr sz="1000" b="1" dirty="0">
              <a:solidFill>
                <a:srgbClr val="79BCD6"/>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graphicFrame>
        <p:nvGraphicFramePr>
          <p:cNvPr id="9" name="Oggetto 8"/>
          <p:cNvGraphicFramePr>
            <a:graphicFrameLocks noChangeAspect="1"/>
          </p:cNvGraphicFramePr>
          <p:nvPr>
            <p:extLst/>
          </p:nvPr>
        </p:nvGraphicFramePr>
        <p:xfrm>
          <a:off x="2534195" y="2080061"/>
          <a:ext cx="5138204" cy="3831160"/>
        </p:xfrm>
        <a:graphic>
          <a:graphicData uri="http://schemas.openxmlformats.org/presentationml/2006/ole">
            <mc:AlternateContent xmlns:mc="http://schemas.openxmlformats.org/markup-compatibility/2006">
              <mc:Choice xmlns:v="urn:schemas-microsoft-com:vml" Requires="v">
                <p:oleObj spid="_x0000_s2053" name="Documento" r:id="rId7" imgW="9385300" imgH="5956300" progId="Word.Document.12">
                  <p:embed/>
                </p:oleObj>
              </mc:Choice>
              <mc:Fallback>
                <p:oleObj name="Documento" r:id="rId7" imgW="9385300" imgH="5956300" progId="Word.Document.12">
                  <p:embed/>
                  <p:pic>
                    <p:nvPicPr>
                      <p:cNvPr id="0" name=""/>
                      <p:cNvPicPr/>
                      <p:nvPr/>
                    </p:nvPicPr>
                    <p:blipFill>
                      <a:blip r:embed="rId8"/>
                      <a:stretch>
                        <a:fillRect/>
                      </a:stretch>
                    </p:blipFill>
                    <p:spPr>
                      <a:xfrm>
                        <a:off x="2534195" y="2080061"/>
                        <a:ext cx="5138204" cy="3831160"/>
                      </a:xfrm>
                      <a:prstGeom prst="rect">
                        <a:avLst/>
                      </a:prstGeom>
                    </p:spPr>
                  </p:pic>
                </p:oleObj>
              </mc:Fallback>
            </mc:AlternateContent>
          </a:graphicData>
        </a:graphic>
      </p:graphicFrame>
      <p:sp>
        <p:nvSpPr>
          <p:cNvPr id="10" name="Rettangolo 9"/>
          <p:cNvSpPr/>
          <p:nvPr/>
        </p:nvSpPr>
        <p:spPr>
          <a:xfrm rot="20285859">
            <a:off x="2392732" y="3144628"/>
            <a:ext cx="5789352" cy="138499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defTabSz="914400"/>
            <a:r>
              <a:rPr lang="it-IT" altLang="it-IT" sz="2800" b="1" dirty="0" smtClean="0">
                <a:solidFill>
                  <a:srgbClr val="C00000"/>
                </a:solidFill>
                <a:latin typeface="Calibri"/>
              </a:rPr>
              <a:t>Domanda ricorrente: </a:t>
            </a:r>
          </a:p>
          <a:p>
            <a:pPr defTabSz="914400"/>
            <a:r>
              <a:rPr lang="it-IT" altLang="it-IT" sz="2800" b="1" i="1" dirty="0" smtClean="0">
                <a:solidFill>
                  <a:srgbClr val="C00000"/>
                </a:solidFill>
                <a:latin typeface="Calibri"/>
              </a:rPr>
              <a:t>cosa abbiamo fatto per evitare che succedesse</a:t>
            </a:r>
            <a:r>
              <a:rPr lang="it-IT" altLang="it-IT" sz="2800" b="1" dirty="0" smtClean="0">
                <a:solidFill>
                  <a:srgbClr val="C00000"/>
                </a:solidFill>
                <a:latin typeface="Calibri"/>
              </a:rPr>
              <a:t>?</a:t>
            </a:r>
            <a:endParaRPr lang="it-IT" sz="2800" dirty="0">
              <a:solidFill>
                <a:prstClr val="black"/>
              </a:solidFill>
              <a:latin typeface="Calibri"/>
            </a:endParaRPr>
          </a:p>
        </p:txBody>
      </p:sp>
    </p:spTree>
    <p:extLst>
      <p:ext uri="{BB962C8B-B14F-4D97-AF65-F5344CB8AC3E}">
        <p14:creationId xmlns:p14="http://schemas.microsoft.com/office/powerpoint/2010/main" val="56881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sp>
        <p:nvSpPr>
          <p:cNvPr id="58" name="Google Shape;58;p13"/>
          <p:cNvSpPr txBox="1"/>
          <p:nvPr/>
        </p:nvSpPr>
        <p:spPr>
          <a:xfrm>
            <a:off x="125550" y="2652275"/>
            <a:ext cx="1350900" cy="23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ambientale</a:t>
            </a:r>
            <a:endParaRPr sz="1000" b="1" dirty="0">
              <a:solidFill>
                <a:srgbClr val="79BCD6"/>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pic>
        <p:nvPicPr>
          <p:cNvPr id="11" name="Picture 2" descr="Risultati immagini per terra dei fuoch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06612">
            <a:off x="2365260" y="1993982"/>
            <a:ext cx="3695700" cy="192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Risultato immagine per ILVA INQUINAMENTO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58245">
            <a:off x="3187943" y="3803651"/>
            <a:ext cx="3859210" cy="179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rot="550908">
            <a:off x="2751880" y="5587928"/>
            <a:ext cx="4731336" cy="307777"/>
          </a:xfrm>
          <a:prstGeom prst="rect">
            <a:avLst/>
          </a:prstGeom>
          <a:noFill/>
        </p:spPr>
        <p:txBody>
          <a:bodyPr wrap="square" rtlCol="0">
            <a:spAutoFit/>
          </a:bodyPr>
          <a:lstStyle/>
          <a:p>
            <a:r>
              <a:rPr lang="it-IT" dirty="0" smtClean="0"/>
              <a:t>L’Ilva, l’inquinamento ambientale e la salute dei cittadini</a:t>
            </a:r>
            <a:endParaRPr lang="it-IT" dirty="0"/>
          </a:p>
        </p:txBody>
      </p:sp>
    </p:spTree>
    <p:extLst>
      <p:ext uri="{BB962C8B-B14F-4D97-AF65-F5344CB8AC3E}">
        <p14:creationId xmlns:p14="http://schemas.microsoft.com/office/powerpoint/2010/main" val="32440667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sp>
        <p:nvSpPr>
          <p:cNvPr id="58" name="Google Shape;58;p13"/>
          <p:cNvSpPr txBox="1"/>
          <p:nvPr/>
        </p:nvSpPr>
        <p:spPr>
          <a:xfrm>
            <a:off x="125550" y="2652275"/>
            <a:ext cx="1350900" cy="23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ambientale</a:t>
            </a:r>
            <a:endParaRPr sz="1000" b="1" dirty="0">
              <a:solidFill>
                <a:srgbClr val="79BCD6"/>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pic>
        <p:nvPicPr>
          <p:cNvPr id="9" name="Picture 1" descr="Great Acceleration 2015 igbp src_28jan2015.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71993" y="2261090"/>
            <a:ext cx="5785349" cy="397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2"/>
          <p:cNvSpPr txBox="1">
            <a:spLocks/>
          </p:cNvSpPr>
          <p:nvPr/>
        </p:nvSpPr>
        <p:spPr>
          <a:xfrm>
            <a:off x="2071993" y="1669135"/>
            <a:ext cx="5785349" cy="571480"/>
          </a:xfrm>
          <a:prstGeom prst="rect">
            <a:avLst/>
          </a:prstGeom>
          <a:solidFill>
            <a:schemeClr val="tx1"/>
          </a:solidFill>
          <a:ln>
            <a:noFill/>
          </a:ln>
        </p:spPr>
        <p:txBody>
          <a:bodyPr spcFirstLastPara="1" wrap="square" lIns="91425" tIns="91425" rIns="91425" bIns="91425" anchor="b" anchorCtr="0">
            <a:normAutofit fontScale="600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b="1" dirty="0" smtClean="0">
                <a:latin typeface="Calibri" pitchFamily="34" charset="0"/>
                <a:cs typeface="Calibri" pitchFamily="34" charset="0"/>
              </a:rPr>
              <a:t> </a:t>
            </a:r>
            <a:r>
              <a:rPr lang="en-GB" b="1" dirty="0" smtClean="0">
                <a:solidFill>
                  <a:schemeClr val="bg1"/>
                </a:solidFill>
                <a:latin typeface="Calibri" pitchFamily="34" charset="0"/>
                <a:cs typeface="Calibri" pitchFamily="34" charset="0"/>
              </a:rPr>
              <a:t>The Anthropocene epoch</a:t>
            </a:r>
            <a:endParaRPr lang="en-GB" b="1" dirty="0">
              <a:solidFill>
                <a:schemeClr val="bg1"/>
              </a:solidFill>
              <a:latin typeface="Calibri" pitchFamily="34" charset="0"/>
              <a:cs typeface="Calibri" pitchFamily="34" charset="0"/>
            </a:endParaRPr>
          </a:p>
        </p:txBody>
      </p:sp>
      <p:sp>
        <p:nvSpPr>
          <p:cNvPr id="2" name="CasellaDiTesto 1"/>
          <p:cNvSpPr txBox="1"/>
          <p:nvPr/>
        </p:nvSpPr>
        <p:spPr>
          <a:xfrm>
            <a:off x="3455066" y="6168327"/>
            <a:ext cx="2466764" cy="307777"/>
          </a:xfrm>
          <a:prstGeom prst="rect">
            <a:avLst/>
          </a:prstGeom>
          <a:noFill/>
        </p:spPr>
        <p:txBody>
          <a:bodyPr wrap="square" rtlCol="0">
            <a:spAutoFit/>
          </a:bodyPr>
          <a:lstStyle/>
          <a:p>
            <a:r>
              <a:rPr lang="it-IT" dirty="0" smtClean="0"/>
              <a:t>( 1750         1950        2010</a:t>
            </a:r>
            <a:endParaRPr lang="it-IT" dirty="0"/>
          </a:p>
        </p:txBody>
      </p:sp>
      <p:sp>
        <p:nvSpPr>
          <p:cNvPr id="3" name="Freccia in su 2"/>
          <p:cNvSpPr/>
          <p:nvPr/>
        </p:nvSpPr>
        <p:spPr>
          <a:xfrm>
            <a:off x="5061729" y="6242915"/>
            <a:ext cx="124158" cy="19551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ccia a destra 4"/>
          <p:cNvSpPr/>
          <p:nvPr/>
        </p:nvSpPr>
        <p:spPr>
          <a:xfrm rot="21373838">
            <a:off x="4108232" y="6321962"/>
            <a:ext cx="30033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885021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sp>
        <p:nvSpPr>
          <p:cNvPr id="9" name="Titolo 1"/>
          <p:cNvSpPr txBox="1">
            <a:spLocks/>
          </p:cNvSpPr>
          <p:nvPr/>
        </p:nvSpPr>
        <p:spPr>
          <a:xfrm>
            <a:off x="2394857" y="2067606"/>
            <a:ext cx="5640807" cy="546610"/>
          </a:xfrm>
          <a:prstGeom prst="rect">
            <a:avLst/>
          </a:prstGeom>
          <a:solidFill>
            <a:schemeClr val="bg1"/>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endParaRPr lang="it-IT" sz="1800" b="1" dirty="0" smtClean="0">
              <a:solidFill>
                <a:srgbClr val="C00000"/>
              </a:solidFill>
              <a:ea typeface="ＭＳ Ｐゴシック" pitchFamily="34" charset="-128"/>
            </a:endParaRPr>
          </a:p>
          <a:p>
            <a:endParaRPr lang="it-IT" sz="1800" b="1" dirty="0">
              <a:solidFill>
                <a:srgbClr val="C00000"/>
              </a:solidFill>
              <a:ea typeface="ＭＳ Ｐゴシック" pitchFamily="34" charset="-128"/>
            </a:endParaRPr>
          </a:p>
          <a:p>
            <a:endParaRPr lang="it-IT" sz="1800" b="1" dirty="0" smtClean="0">
              <a:solidFill>
                <a:srgbClr val="C00000"/>
              </a:solidFill>
              <a:ea typeface="ＭＳ Ｐゴシック" pitchFamily="34" charset="-128"/>
            </a:endParaRPr>
          </a:p>
          <a:p>
            <a:r>
              <a:rPr lang="it-IT" sz="1800" b="1" dirty="0" smtClean="0">
                <a:solidFill>
                  <a:srgbClr val="C00000"/>
                </a:solidFill>
                <a:ea typeface="ＭＳ Ｐゴシック" pitchFamily="34" charset="-128"/>
              </a:rPr>
              <a:t>Piano Nazionale della Prevenzione 2014/2019</a:t>
            </a:r>
            <a:br>
              <a:rPr lang="it-IT" sz="1800" b="1" dirty="0" smtClean="0">
                <a:solidFill>
                  <a:srgbClr val="C00000"/>
                </a:solidFill>
                <a:ea typeface="ＭＳ Ｐゴシック" pitchFamily="34" charset="-128"/>
              </a:rPr>
            </a:br>
            <a:r>
              <a:rPr lang="it-IT" sz="1800" b="1" dirty="0" smtClean="0">
                <a:solidFill>
                  <a:srgbClr val="C00000"/>
                </a:solidFill>
                <a:ea typeface="ＭＳ Ｐゴシック" pitchFamily="34" charset="-128"/>
              </a:rPr>
              <a:t>Macro OBIETTIVO 2.8 </a:t>
            </a:r>
            <a:r>
              <a:rPr lang="it-IT" sz="1400" b="1" dirty="0" smtClean="0">
                <a:solidFill>
                  <a:srgbClr val="C00000"/>
                </a:solidFill>
                <a:ea typeface="ＭＳ Ｐゴシック" pitchFamily="34" charset="-128"/>
              </a:rPr>
              <a:t>Ridurre le esposizioni ambientali potenzialmente dannose per la salute</a:t>
            </a:r>
            <a:endParaRPr lang="it-IT" sz="1400" b="1" dirty="0">
              <a:solidFill>
                <a:srgbClr val="C00000"/>
              </a:solidFill>
              <a:ea typeface="ＭＳ Ｐゴシック" pitchFamily="34" charset="-128"/>
            </a:endParaRPr>
          </a:p>
        </p:txBody>
      </p:sp>
      <p:sp>
        <p:nvSpPr>
          <p:cNvPr id="11" name="CasellaDiTesto 5"/>
          <p:cNvSpPr txBox="1">
            <a:spLocks noChangeArrowheads="1"/>
          </p:cNvSpPr>
          <p:nvPr/>
        </p:nvSpPr>
        <p:spPr bwMode="auto">
          <a:xfrm>
            <a:off x="2208667" y="2698860"/>
            <a:ext cx="6183766" cy="384719"/>
          </a:xfrm>
          <a:prstGeom prst="rect">
            <a:avLst/>
          </a:prstGeom>
          <a:solidFill>
            <a:schemeClr val="accent1">
              <a:lumMod val="75000"/>
            </a:schemeClr>
          </a:solidFill>
          <a:ln w="9525">
            <a:solidFill>
              <a:schemeClr val="bg1"/>
            </a:solidFill>
            <a:miter lim="800000"/>
            <a:headEnd/>
            <a:tailEnd/>
          </a:ln>
        </p:spPr>
        <p:txBody>
          <a:bodyPr wrap="square" lIns="91438" tIns="45719" rIns="91438" bIns="45719">
            <a:spAutoFit/>
          </a:bodyPr>
          <a:lstStyle/>
          <a:p>
            <a:pPr algn="ctr" defTabSz="457189">
              <a:defRPr/>
            </a:pPr>
            <a:r>
              <a:rPr lang="it-IT" sz="1800" b="1" dirty="0" err="1">
                <a:solidFill>
                  <a:schemeClr val="accent5">
                    <a:lumMod val="50000"/>
                  </a:schemeClr>
                </a:solidFill>
              </a:rPr>
              <a:t>Intersettorialità</a:t>
            </a:r>
            <a:r>
              <a:rPr lang="it-IT" sz="1800" b="1" dirty="0">
                <a:solidFill>
                  <a:schemeClr val="accent5">
                    <a:lumMod val="50000"/>
                  </a:schemeClr>
                </a:solidFill>
              </a:rPr>
              <a:t> e integrazione delle </a:t>
            </a:r>
            <a:r>
              <a:rPr lang="it-IT" sz="1800" b="1" dirty="0" smtClean="0">
                <a:solidFill>
                  <a:schemeClr val="accent5">
                    <a:lumMod val="50000"/>
                  </a:schemeClr>
                </a:solidFill>
              </a:rPr>
              <a:t>azioni</a:t>
            </a:r>
            <a:r>
              <a:rPr lang="it-IT" sz="1900" dirty="0" smtClean="0">
                <a:solidFill>
                  <a:prstClr val="white"/>
                </a:solidFill>
              </a:rPr>
              <a:t> </a:t>
            </a:r>
            <a:endParaRPr lang="it-IT" sz="1900" dirty="0">
              <a:solidFill>
                <a:prstClr val="white"/>
              </a:solidFill>
            </a:endParaRPr>
          </a:p>
        </p:txBody>
      </p:sp>
      <p:sp>
        <p:nvSpPr>
          <p:cNvPr id="12" name="CasellaDiTesto 8"/>
          <p:cNvSpPr txBox="1">
            <a:spLocks noChangeArrowheads="1"/>
          </p:cNvSpPr>
          <p:nvPr/>
        </p:nvSpPr>
        <p:spPr bwMode="auto">
          <a:xfrm>
            <a:off x="2208667" y="3166578"/>
            <a:ext cx="6183766" cy="369330"/>
          </a:xfrm>
          <a:prstGeom prst="rect">
            <a:avLst/>
          </a:prstGeom>
          <a:solidFill>
            <a:schemeClr val="accent2">
              <a:lumMod val="75000"/>
            </a:schemeClr>
          </a:solidFill>
          <a:ln w="9525">
            <a:noFill/>
            <a:miter lim="800000"/>
            <a:headEnd/>
            <a:tailEnd/>
          </a:ln>
        </p:spPr>
        <p:txBody>
          <a:bodyPr wrap="square" lIns="91438" tIns="45719" rIns="91438" bIns="45719">
            <a:spAutoFit/>
          </a:bodyPr>
          <a:lstStyle/>
          <a:p>
            <a:pPr algn="ctr" defTabSz="457189">
              <a:defRPr/>
            </a:pPr>
            <a:r>
              <a:rPr lang="it-IT" sz="1800" b="1" dirty="0">
                <a:solidFill>
                  <a:prstClr val="white"/>
                </a:solidFill>
              </a:rPr>
              <a:t>Creazione di reti di operatori</a:t>
            </a:r>
          </a:p>
        </p:txBody>
      </p:sp>
      <p:sp>
        <p:nvSpPr>
          <p:cNvPr id="13" name="CasellaDiTesto 9"/>
          <p:cNvSpPr txBox="1">
            <a:spLocks noChangeArrowheads="1"/>
          </p:cNvSpPr>
          <p:nvPr/>
        </p:nvSpPr>
        <p:spPr bwMode="auto">
          <a:xfrm>
            <a:off x="2197797" y="3605684"/>
            <a:ext cx="6194636" cy="646329"/>
          </a:xfrm>
          <a:prstGeom prst="rect">
            <a:avLst/>
          </a:prstGeom>
          <a:solidFill>
            <a:schemeClr val="accent3">
              <a:lumMod val="50000"/>
            </a:schemeClr>
          </a:solidFill>
          <a:ln w="9525">
            <a:noFill/>
            <a:miter lim="800000"/>
            <a:headEnd/>
            <a:tailEnd/>
          </a:ln>
        </p:spPr>
        <p:txBody>
          <a:bodyPr wrap="square" lIns="91438" tIns="45719" rIns="91438" bIns="45719">
            <a:spAutoFit/>
          </a:bodyPr>
          <a:lstStyle/>
          <a:p>
            <a:pPr algn="ctr" defTabSz="457189">
              <a:defRPr/>
            </a:pPr>
            <a:r>
              <a:rPr lang="it-IT" sz="1800" b="1" dirty="0">
                <a:solidFill>
                  <a:prstClr val="white"/>
                </a:solidFill>
              </a:rPr>
              <a:t>Creazione di reti per l’integrazione di dati ambientali e sanitari</a:t>
            </a:r>
          </a:p>
        </p:txBody>
      </p:sp>
      <p:sp>
        <p:nvSpPr>
          <p:cNvPr id="14" name="CasellaDiTesto 10"/>
          <p:cNvSpPr txBox="1">
            <a:spLocks noChangeArrowheads="1"/>
          </p:cNvSpPr>
          <p:nvPr/>
        </p:nvSpPr>
        <p:spPr bwMode="auto">
          <a:xfrm>
            <a:off x="2197797" y="4350707"/>
            <a:ext cx="6188740" cy="369330"/>
          </a:xfrm>
          <a:prstGeom prst="rect">
            <a:avLst/>
          </a:prstGeom>
          <a:solidFill>
            <a:schemeClr val="accent5">
              <a:lumMod val="50000"/>
            </a:schemeClr>
          </a:solidFill>
          <a:ln w="9525">
            <a:noFill/>
            <a:miter lim="800000"/>
            <a:headEnd/>
            <a:tailEnd/>
          </a:ln>
        </p:spPr>
        <p:txBody>
          <a:bodyPr wrap="square" lIns="91438" tIns="45719" rIns="91438" bIns="45719">
            <a:spAutoFit/>
          </a:bodyPr>
          <a:lstStyle/>
          <a:p>
            <a:pPr algn="ctr" defTabSz="457189">
              <a:defRPr/>
            </a:pPr>
            <a:r>
              <a:rPr lang="it-IT" sz="1800" b="1" dirty="0">
                <a:solidFill>
                  <a:prstClr val="white"/>
                </a:solidFill>
              </a:rPr>
              <a:t>Rafforzamento della sorveglianza </a:t>
            </a:r>
            <a:r>
              <a:rPr lang="it-IT" sz="1800" b="1" dirty="0" smtClean="0">
                <a:solidFill>
                  <a:prstClr val="white"/>
                </a:solidFill>
              </a:rPr>
              <a:t>epidemiologica</a:t>
            </a:r>
            <a:endParaRPr lang="it-IT" sz="1800" b="1" dirty="0">
              <a:solidFill>
                <a:prstClr val="white"/>
              </a:solidFill>
            </a:endParaRPr>
          </a:p>
        </p:txBody>
      </p:sp>
      <p:sp>
        <p:nvSpPr>
          <p:cNvPr id="15" name="CasellaDiTesto 12"/>
          <p:cNvSpPr txBox="1">
            <a:spLocks noChangeArrowheads="1"/>
          </p:cNvSpPr>
          <p:nvPr/>
        </p:nvSpPr>
        <p:spPr bwMode="auto">
          <a:xfrm>
            <a:off x="2197797" y="4797729"/>
            <a:ext cx="6194636" cy="646329"/>
          </a:xfrm>
          <a:prstGeom prst="rect">
            <a:avLst/>
          </a:prstGeom>
          <a:solidFill>
            <a:schemeClr val="tx2">
              <a:lumMod val="25000"/>
            </a:schemeClr>
          </a:solidFill>
          <a:ln w="9525">
            <a:noFill/>
            <a:miter lim="800000"/>
            <a:headEnd/>
            <a:tailEnd/>
          </a:ln>
        </p:spPr>
        <p:txBody>
          <a:bodyPr wrap="square" lIns="91438" tIns="45719" rIns="91438" bIns="45719">
            <a:spAutoFit/>
          </a:bodyPr>
          <a:lstStyle/>
          <a:p>
            <a:pPr algn="ctr" defTabSz="457189">
              <a:defRPr/>
            </a:pPr>
            <a:r>
              <a:rPr lang="it-IT" sz="1800" b="1" dirty="0">
                <a:solidFill>
                  <a:prstClr val="white"/>
                </a:solidFill>
              </a:rPr>
              <a:t>Implementazione di strumenti per la VIS                         raccordo con il progetto CCM</a:t>
            </a:r>
          </a:p>
        </p:txBody>
      </p:sp>
      <p:sp>
        <p:nvSpPr>
          <p:cNvPr id="16" name="CasellaDiTesto 13"/>
          <p:cNvSpPr txBox="1">
            <a:spLocks noChangeArrowheads="1"/>
          </p:cNvSpPr>
          <p:nvPr/>
        </p:nvSpPr>
        <p:spPr bwMode="auto">
          <a:xfrm>
            <a:off x="2197797" y="5512873"/>
            <a:ext cx="6188740" cy="369330"/>
          </a:xfrm>
          <a:prstGeom prst="rect">
            <a:avLst/>
          </a:prstGeom>
          <a:solidFill>
            <a:schemeClr val="accent6">
              <a:lumMod val="50000"/>
            </a:schemeClr>
          </a:solidFill>
          <a:ln w="9525">
            <a:noFill/>
            <a:miter lim="800000"/>
            <a:headEnd/>
            <a:tailEnd/>
          </a:ln>
        </p:spPr>
        <p:txBody>
          <a:bodyPr wrap="square" lIns="91438" tIns="45719" rIns="91438" bIns="45719">
            <a:spAutoFit/>
          </a:bodyPr>
          <a:lstStyle/>
          <a:p>
            <a:pPr algn="ctr" defTabSz="457189">
              <a:defRPr/>
            </a:pPr>
            <a:r>
              <a:rPr lang="it-IT" sz="1800" b="1" dirty="0">
                <a:solidFill>
                  <a:prstClr val="white"/>
                </a:solidFill>
              </a:rPr>
              <a:t>Formazione interdisciplinare</a:t>
            </a:r>
          </a:p>
        </p:txBody>
      </p:sp>
      <p:sp>
        <p:nvSpPr>
          <p:cNvPr id="17" name="CasellaDiTesto 14"/>
          <p:cNvSpPr txBox="1">
            <a:spLocks noChangeArrowheads="1"/>
          </p:cNvSpPr>
          <p:nvPr/>
        </p:nvSpPr>
        <p:spPr bwMode="auto">
          <a:xfrm>
            <a:off x="2197797" y="5926992"/>
            <a:ext cx="6188740" cy="36933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457189" eaLnBrk="1" hangingPunct="1"/>
            <a:r>
              <a:rPr lang="it-IT" sz="1800" b="1" dirty="0">
                <a:solidFill>
                  <a:prstClr val="white"/>
                </a:solidFill>
                <a:effectLst>
                  <a:outerShdw blurRad="38100" dist="38100" dir="2700000" algn="tl">
                    <a:srgbClr val="000000">
                      <a:alpha val="43137"/>
                    </a:srgbClr>
                  </a:outerShdw>
                </a:effectLst>
              </a:rPr>
              <a:t>Linee guida per la comunicazione</a:t>
            </a:r>
          </a:p>
        </p:txBody>
      </p:sp>
      <p:sp>
        <p:nvSpPr>
          <p:cNvPr id="19" name="Google Shape;58;p13"/>
          <p:cNvSpPr txBox="1"/>
          <p:nvPr/>
        </p:nvSpPr>
        <p:spPr>
          <a:xfrm>
            <a:off x="95794" y="2698860"/>
            <a:ext cx="1341925" cy="297457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t>
            </a:r>
            <a:r>
              <a:rPr lang="it-IT" sz="1000" b="1" dirty="0" smtClean="0">
                <a:solidFill>
                  <a:srgbClr val="79BCD6"/>
                </a:solidFill>
              </a:rPr>
              <a:t>ambientale e Sicurezza Luoghi di Lavoro </a:t>
            </a:r>
            <a:endParaRPr sz="1000" b="1" dirty="0">
              <a:solidFill>
                <a:srgbClr val="79BCD6"/>
              </a:solidFill>
            </a:endParaRPr>
          </a:p>
        </p:txBody>
      </p:sp>
    </p:spTree>
    <p:extLst>
      <p:ext uri="{BB962C8B-B14F-4D97-AF65-F5344CB8AC3E}">
        <p14:creationId xmlns:p14="http://schemas.microsoft.com/office/powerpoint/2010/main" val="396054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 calcmode="lin" valueType="num">
                                      <p:cBhvr additive="base">
                                        <p:cTn id="7" dur="500" fill="hold"/>
                                        <p:tgtEl>
                                          <p:spTgt spid="11">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11">
                                            <p:bg/>
                                          </p:spTgt>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2">
                                            <p:bg/>
                                          </p:spTgt>
                                        </p:tgtEl>
                                        <p:attrNameLst>
                                          <p:attrName>style.visibility</p:attrName>
                                        </p:attrNameLst>
                                      </p:cBhvr>
                                      <p:to>
                                        <p:strVal val="visible"/>
                                      </p:to>
                                    </p:set>
                                    <p:anim calcmode="lin" valueType="num">
                                      <p:cBhvr additive="base">
                                        <p:cTn id="17"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18" dur="500" fill="hold"/>
                                        <p:tgtEl>
                                          <p:spTgt spid="12">
                                            <p:bg/>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 calcmode="lin" valueType="num">
                                      <p:cBhvr additive="base">
                                        <p:cTn id="21"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grpId="0" nodeType="clickEffect">
                                  <p:stCondLst>
                                    <p:cond delay="0"/>
                                  </p:stCondLst>
                                  <p:childTnLst>
                                    <p:set>
                                      <p:cBhvr>
                                        <p:cTn id="26" dur="1" fill="hold">
                                          <p:stCondLst>
                                            <p:cond delay="0"/>
                                          </p:stCondLst>
                                        </p:cTn>
                                        <p:tgtEl>
                                          <p:spTgt spid="13">
                                            <p:bg/>
                                          </p:spTgt>
                                        </p:tgtEl>
                                        <p:attrNameLst>
                                          <p:attrName>style.visibility</p:attrName>
                                        </p:attrNameLst>
                                      </p:cBhvr>
                                      <p:to>
                                        <p:strVal val="visible"/>
                                      </p:to>
                                    </p:set>
                                    <p:anim calcmode="lin" valueType="num">
                                      <p:cBhvr additive="base">
                                        <p:cTn id="27" dur="500" fill="hold"/>
                                        <p:tgtEl>
                                          <p:spTgt spid="13">
                                            <p:bg/>
                                          </p:spTgt>
                                        </p:tgtEl>
                                        <p:attrNameLst>
                                          <p:attrName>ppt_x</p:attrName>
                                        </p:attrNameLst>
                                      </p:cBhvr>
                                      <p:tavLst>
                                        <p:tav tm="0">
                                          <p:val>
                                            <p:strVal val="1+#ppt_w/2"/>
                                          </p:val>
                                        </p:tav>
                                        <p:tav tm="100000">
                                          <p:val>
                                            <p:strVal val="#ppt_x"/>
                                          </p:val>
                                        </p:tav>
                                      </p:tavLst>
                                    </p:anim>
                                    <p:anim calcmode="lin" valueType="num">
                                      <p:cBhvr additive="base">
                                        <p:cTn id="28" dur="500" fill="hold"/>
                                        <p:tgtEl>
                                          <p:spTgt spid="13">
                                            <p:bg/>
                                          </p:spTgt>
                                        </p:tgtEl>
                                        <p:attrNameLst>
                                          <p:attrName>ppt_y</p:attrName>
                                        </p:attrNameLst>
                                      </p:cBhvr>
                                      <p:tavLst>
                                        <p:tav tm="0">
                                          <p:val>
                                            <p:strVal val="1+#ppt_h/2"/>
                                          </p:val>
                                        </p:tav>
                                        <p:tav tm="100000">
                                          <p:val>
                                            <p:strVal val="#ppt_y"/>
                                          </p:val>
                                        </p:tav>
                                      </p:tavLst>
                                    </p:anim>
                                  </p:childTnLst>
                                </p:cTn>
                              </p:par>
                              <p:par>
                                <p:cTn id="29" presetID="2" presetClass="entr" presetSubtype="6" fill="hold" grpId="0" nodeType="with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 calcmode="lin" valueType="num">
                                      <p:cBhvr additive="base">
                                        <p:cTn id="31"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grpId="0" nodeType="clickEffect">
                                  <p:stCondLst>
                                    <p:cond delay="0"/>
                                  </p:stCondLst>
                                  <p:childTnLst>
                                    <p:set>
                                      <p:cBhvr>
                                        <p:cTn id="36" dur="1" fill="hold">
                                          <p:stCondLst>
                                            <p:cond delay="0"/>
                                          </p:stCondLst>
                                        </p:cTn>
                                        <p:tgtEl>
                                          <p:spTgt spid="14">
                                            <p:bg/>
                                          </p:spTgt>
                                        </p:tgtEl>
                                        <p:attrNameLst>
                                          <p:attrName>style.visibility</p:attrName>
                                        </p:attrNameLst>
                                      </p:cBhvr>
                                      <p:to>
                                        <p:strVal val="visible"/>
                                      </p:to>
                                    </p:set>
                                    <p:anim calcmode="lin" valueType="num">
                                      <p:cBhvr additive="base">
                                        <p:cTn id="37" dur="500" fill="hold"/>
                                        <p:tgtEl>
                                          <p:spTgt spid="14">
                                            <p:bg/>
                                          </p:spTgt>
                                        </p:tgtEl>
                                        <p:attrNameLst>
                                          <p:attrName>ppt_x</p:attrName>
                                        </p:attrNameLst>
                                      </p:cBhvr>
                                      <p:tavLst>
                                        <p:tav tm="0">
                                          <p:val>
                                            <p:strVal val="0-#ppt_w/2"/>
                                          </p:val>
                                        </p:tav>
                                        <p:tav tm="100000">
                                          <p:val>
                                            <p:strVal val="#ppt_x"/>
                                          </p:val>
                                        </p:tav>
                                      </p:tavLst>
                                    </p:anim>
                                    <p:anim calcmode="lin" valueType="num">
                                      <p:cBhvr additive="base">
                                        <p:cTn id="38" dur="500" fill="hold"/>
                                        <p:tgtEl>
                                          <p:spTgt spid="14">
                                            <p:bg/>
                                          </p:spTgt>
                                        </p:tgtEl>
                                        <p:attrNameLst>
                                          <p:attrName>ppt_y</p:attrName>
                                        </p:attrNameLst>
                                      </p:cBhvr>
                                      <p:tavLst>
                                        <p:tav tm="0">
                                          <p:val>
                                            <p:strVal val="1+#ppt_h/2"/>
                                          </p:val>
                                        </p:tav>
                                        <p:tav tm="100000">
                                          <p:val>
                                            <p:strVal val="#ppt_y"/>
                                          </p:val>
                                        </p:tav>
                                      </p:tavLst>
                                    </p:anim>
                                  </p:childTnLst>
                                </p:cTn>
                              </p:par>
                              <p:par>
                                <p:cTn id="39" presetID="2" presetClass="entr" presetSubtype="12" fill="hold" grpId="0" nodeType="with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 calcmode="lin" valueType="num">
                                      <p:cBhvr additive="base">
                                        <p:cTn id="41"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9" fill="hold" grpId="0" nodeType="clickEffect">
                                  <p:stCondLst>
                                    <p:cond delay="0"/>
                                  </p:stCondLst>
                                  <p:childTnLst>
                                    <p:set>
                                      <p:cBhvr>
                                        <p:cTn id="46" dur="1" fill="hold">
                                          <p:stCondLst>
                                            <p:cond delay="0"/>
                                          </p:stCondLst>
                                        </p:cTn>
                                        <p:tgtEl>
                                          <p:spTgt spid="15">
                                            <p:bg/>
                                          </p:spTgt>
                                        </p:tgtEl>
                                        <p:attrNameLst>
                                          <p:attrName>style.visibility</p:attrName>
                                        </p:attrNameLst>
                                      </p:cBhvr>
                                      <p:to>
                                        <p:strVal val="visible"/>
                                      </p:to>
                                    </p:set>
                                    <p:anim calcmode="lin" valueType="num">
                                      <p:cBhvr additive="base">
                                        <p:cTn id="47" dur="500" fill="hold"/>
                                        <p:tgtEl>
                                          <p:spTgt spid="15">
                                            <p:bg/>
                                          </p:spTgt>
                                        </p:tgtEl>
                                        <p:attrNameLst>
                                          <p:attrName>ppt_x</p:attrName>
                                        </p:attrNameLst>
                                      </p:cBhvr>
                                      <p:tavLst>
                                        <p:tav tm="0">
                                          <p:val>
                                            <p:strVal val="0-#ppt_w/2"/>
                                          </p:val>
                                        </p:tav>
                                        <p:tav tm="100000">
                                          <p:val>
                                            <p:strVal val="#ppt_x"/>
                                          </p:val>
                                        </p:tav>
                                      </p:tavLst>
                                    </p:anim>
                                    <p:anim calcmode="lin" valueType="num">
                                      <p:cBhvr additive="base">
                                        <p:cTn id="48" dur="500" fill="hold"/>
                                        <p:tgtEl>
                                          <p:spTgt spid="15">
                                            <p:bg/>
                                          </p:spTgt>
                                        </p:tgtEl>
                                        <p:attrNameLst>
                                          <p:attrName>ppt_y</p:attrName>
                                        </p:attrNameLst>
                                      </p:cBhvr>
                                      <p:tavLst>
                                        <p:tav tm="0">
                                          <p:val>
                                            <p:strVal val="0-#ppt_h/2"/>
                                          </p:val>
                                        </p:tav>
                                        <p:tav tm="100000">
                                          <p:val>
                                            <p:strVal val="#ppt_y"/>
                                          </p:val>
                                        </p:tav>
                                      </p:tavLst>
                                    </p:anim>
                                  </p:childTnLst>
                                </p:cTn>
                              </p:par>
                              <p:par>
                                <p:cTn id="49" presetID="2" presetClass="entr" presetSubtype="9" fill="hold" grpId="0" nodeType="withEffect">
                                  <p:stCondLst>
                                    <p:cond delay="0"/>
                                  </p:stCondLst>
                                  <p:childTnLst>
                                    <p:set>
                                      <p:cBhvr>
                                        <p:cTn id="50" dur="1" fill="hold">
                                          <p:stCondLst>
                                            <p:cond delay="0"/>
                                          </p:stCondLst>
                                        </p:cTn>
                                        <p:tgtEl>
                                          <p:spTgt spid="15">
                                            <p:txEl>
                                              <p:pRg st="0" end="0"/>
                                            </p:txEl>
                                          </p:spTgt>
                                        </p:tgtEl>
                                        <p:attrNameLst>
                                          <p:attrName>style.visibility</p:attrName>
                                        </p:attrNameLst>
                                      </p:cBhvr>
                                      <p:to>
                                        <p:strVal val="visible"/>
                                      </p:to>
                                    </p:set>
                                    <p:anim calcmode="lin" valueType="num">
                                      <p:cBhvr additive="base">
                                        <p:cTn id="51"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1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grpId="0" nodeType="clickEffect">
                                  <p:stCondLst>
                                    <p:cond delay="0"/>
                                  </p:stCondLst>
                                  <p:childTnLst>
                                    <p:set>
                                      <p:cBhvr>
                                        <p:cTn id="56" dur="1" fill="hold">
                                          <p:stCondLst>
                                            <p:cond delay="0"/>
                                          </p:stCondLst>
                                        </p:cTn>
                                        <p:tgtEl>
                                          <p:spTgt spid="16">
                                            <p:bg/>
                                          </p:spTgt>
                                        </p:tgtEl>
                                        <p:attrNameLst>
                                          <p:attrName>style.visibility</p:attrName>
                                        </p:attrNameLst>
                                      </p:cBhvr>
                                      <p:to>
                                        <p:strVal val="visible"/>
                                      </p:to>
                                    </p:set>
                                    <p:anim calcmode="lin" valueType="num">
                                      <p:cBhvr additive="base">
                                        <p:cTn id="57" dur="500" fill="hold"/>
                                        <p:tgtEl>
                                          <p:spTgt spid="16">
                                            <p:bg/>
                                          </p:spTgt>
                                        </p:tgtEl>
                                        <p:attrNameLst>
                                          <p:attrName>ppt_x</p:attrName>
                                        </p:attrNameLst>
                                      </p:cBhvr>
                                      <p:tavLst>
                                        <p:tav tm="0">
                                          <p:val>
                                            <p:strVal val="#ppt_x"/>
                                          </p:val>
                                        </p:tav>
                                        <p:tav tm="100000">
                                          <p:val>
                                            <p:strVal val="#ppt_x"/>
                                          </p:val>
                                        </p:tav>
                                      </p:tavLst>
                                    </p:anim>
                                    <p:anim calcmode="lin" valueType="num">
                                      <p:cBhvr additive="base">
                                        <p:cTn id="58" dur="500" fill="hold"/>
                                        <p:tgtEl>
                                          <p:spTgt spid="16">
                                            <p:bg/>
                                          </p:spTgt>
                                        </p:tgtEl>
                                        <p:attrNameLst>
                                          <p:attrName>ppt_y</p:attrName>
                                        </p:attrNameLst>
                                      </p:cBhvr>
                                      <p:tavLst>
                                        <p:tav tm="0">
                                          <p:val>
                                            <p:strVal val="0-#ppt_h/2"/>
                                          </p:val>
                                        </p:tav>
                                        <p:tav tm="100000">
                                          <p:val>
                                            <p:strVal val="#ppt_y"/>
                                          </p:val>
                                        </p:tav>
                                      </p:tavLst>
                                    </p:anim>
                                  </p:childTnLst>
                                </p:cTn>
                              </p:par>
                              <p:par>
                                <p:cTn id="59" presetID="2" presetClass="entr" presetSubtype="1" fill="hold" grpId="0" nodeType="withEffect">
                                  <p:stCondLst>
                                    <p:cond delay="0"/>
                                  </p:stCondLst>
                                  <p:childTnLst>
                                    <p:set>
                                      <p:cBhvr>
                                        <p:cTn id="60" dur="1" fill="hold">
                                          <p:stCondLst>
                                            <p:cond delay="0"/>
                                          </p:stCondLst>
                                        </p:cTn>
                                        <p:tgtEl>
                                          <p:spTgt spid="16">
                                            <p:txEl>
                                              <p:pRg st="0" end="0"/>
                                            </p:txEl>
                                          </p:spTgt>
                                        </p:tgtEl>
                                        <p:attrNameLst>
                                          <p:attrName>style.visibility</p:attrName>
                                        </p:attrNameLst>
                                      </p:cBhvr>
                                      <p:to>
                                        <p:strVal val="visible"/>
                                      </p:to>
                                    </p:set>
                                    <p:anim calcmode="lin" valueType="num">
                                      <p:cBhvr additive="base">
                                        <p:cTn id="6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7">
                                            <p:bg/>
                                          </p:spTgt>
                                        </p:tgtEl>
                                        <p:attrNameLst>
                                          <p:attrName>style.visibility</p:attrName>
                                        </p:attrNameLst>
                                      </p:cBhvr>
                                      <p:to>
                                        <p:strVal val="visible"/>
                                      </p:to>
                                    </p:set>
                                    <p:anim calcmode="lin" valueType="num">
                                      <p:cBhvr additive="base">
                                        <p:cTn id="67" dur="500" fill="hold"/>
                                        <p:tgtEl>
                                          <p:spTgt spid="17">
                                            <p:bg/>
                                          </p:spTgt>
                                        </p:tgtEl>
                                        <p:attrNameLst>
                                          <p:attrName>ppt_x</p:attrName>
                                        </p:attrNameLst>
                                      </p:cBhvr>
                                      <p:tavLst>
                                        <p:tav tm="0">
                                          <p:val>
                                            <p:strVal val="#ppt_x"/>
                                          </p:val>
                                        </p:tav>
                                        <p:tav tm="100000">
                                          <p:val>
                                            <p:strVal val="#ppt_x"/>
                                          </p:val>
                                        </p:tav>
                                      </p:tavLst>
                                    </p:anim>
                                    <p:anim calcmode="lin" valueType="num">
                                      <p:cBhvr additive="base">
                                        <p:cTn id="68" dur="500" fill="hold"/>
                                        <p:tgtEl>
                                          <p:spTgt spid="17">
                                            <p:bg/>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7">
                                            <p:txEl>
                                              <p:pRg st="0" end="0"/>
                                            </p:txEl>
                                          </p:spTgt>
                                        </p:tgtEl>
                                        <p:attrNameLst>
                                          <p:attrName>style.visibility</p:attrName>
                                        </p:attrNameLst>
                                      </p:cBhvr>
                                      <p:to>
                                        <p:strVal val="visible"/>
                                      </p:to>
                                    </p:set>
                                    <p:anim calcmode="lin" valueType="num">
                                      <p:cBhvr additive="base">
                                        <p:cTn id="7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p:bldP spid="12" grpId="0" build="allAtOnce" animBg="1"/>
      <p:bldP spid="13" grpId="0" uiExpand="1" build="allAtOnce" animBg="1"/>
      <p:bldP spid="14" grpId="0" build="allAtOnce" animBg="1"/>
      <p:bldP spid="15" grpId="0" build="allAtOnce" animBg="1"/>
      <p:bldP spid="16" grpId="0" build="allAtOnce" animBg="1"/>
      <p:bldP spid="17" grpId="0" build="allAtOnce"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sp>
        <p:nvSpPr>
          <p:cNvPr id="9" name="Titolo 1"/>
          <p:cNvSpPr txBox="1">
            <a:spLocks/>
          </p:cNvSpPr>
          <p:nvPr/>
        </p:nvSpPr>
        <p:spPr bwMode="auto">
          <a:xfrm>
            <a:off x="1710575" y="1738330"/>
            <a:ext cx="7023463" cy="921893"/>
          </a:xfrm>
          <a:prstGeom prst="rect">
            <a:avLst/>
          </a:prstGeom>
          <a:solidFill>
            <a:schemeClr val="bg1"/>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1" i="0" u="none" strike="noStrike" kern="1200" cap="none" spc="0" normalizeH="0" baseline="0" noProof="0" dirty="0" smtClean="0">
                <a:ln>
                  <a:noFill/>
                </a:ln>
                <a:solidFill>
                  <a:schemeClr val="accent5">
                    <a:lumMod val="75000"/>
                  </a:schemeClr>
                </a:solidFill>
                <a:effectLst/>
                <a:uLnTx/>
                <a:uFillTx/>
                <a:latin typeface="Calibri"/>
                <a:ea typeface="ＭＳ Ｐゴシック" pitchFamily="34" charset="-128"/>
              </a:rPr>
              <a:t>DECRETO 25 gennaio 2016 </a:t>
            </a:r>
            <a:r>
              <a:rPr kumimoji="0" lang="en-GB" sz="1600" b="1" i="0" u="none" strike="noStrike" kern="1200" cap="none" spc="0" normalizeH="0" baseline="0" noProof="0" dirty="0" smtClean="0">
                <a:ln>
                  <a:noFill/>
                </a:ln>
                <a:solidFill>
                  <a:schemeClr val="accent5">
                    <a:lumMod val="75000"/>
                  </a:schemeClr>
                </a:solidFill>
                <a:effectLst/>
                <a:uLnTx/>
                <a:uFillTx/>
                <a:latin typeface="Calibri"/>
                <a:ea typeface="ＭＳ Ｐゴシック" pitchFamily="34" charset="-128"/>
              </a:rPr>
              <a:t/>
            </a:r>
            <a:br>
              <a:rPr kumimoji="0" lang="en-GB" sz="1600" b="1" i="0" u="none" strike="noStrike" kern="1200" cap="none" spc="0" normalizeH="0" baseline="0" noProof="0" dirty="0" smtClean="0">
                <a:ln>
                  <a:noFill/>
                </a:ln>
                <a:solidFill>
                  <a:schemeClr val="accent5">
                    <a:lumMod val="75000"/>
                  </a:schemeClr>
                </a:solidFill>
                <a:effectLst/>
                <a:uLnTx/>
                <a:uFillTx/>
                <a:latin typeface="Calibri"/>
                <a:ea typeface="ＭＳ Ｐゴシック" pitchFamily="34" charset="-128"/>
              </a:rPr>
            </a:br>
            <a:r>
              <a:rPr kumimoji="0" lang="it-IT" sz="1200" b="1" i="0" u="none" strike="noStrike" kern="1200" cap="none" spc="0" normalizeH="0" baseline="0" noProof="0" dirty="0" smtClean="0">
                <a:ln>
                  <a:noFill/>
                </a:ln>
                <a:solidFill>
                  <a:schemeClr val="accent5">
                    <a:lumMod val="75000"/>
                  </a:schemeClr>
                </a:solidFill>
                <a:effectLst/>
                <a:uLnTx/>
                <a:uFillTx/>
                <a:latin typeface="Calibri"/>
                <a:ea typeface="ＭＳ Ｐゴシック" pitchFamily="34" charset="-128"/>
              </a:rPr>
              <a:t>Adozione del documento di indirizzo per l'attuazione delle  linee  di</a:t>
            </a:r>
            <a:r>
              <a:rPr kumimoji="0" lang="en-GB" sz="1200" b="1" i="0" u="none" strike="noStrike" kern="1200" cap="none" spc="0" normalizeH="0" baseline="0" noProof="0" dirty="0" smtClean="0">
                <a:ln>
                  <a:noFill/>
                </a:ln>
                <a:solidFill>
                  <a:schemeClr val="accent5">
                    <a:lumMod val="75000"/>
                  </a:schemeClr>
                </a:solidFill>
                <a:effectLst/>
                <a:uLnTx/>
                <a:uFillTx/>
                <a:latin typeface="Calibri"/>
                <a:ea typeface="ＭＳ Ｐゴシック" pitchFamily="34" charset="-128"/>
              </a:rPr>
              <a:t/>
            </a:r>
            <a:br>
              <a:rPr kumimoji="0" lang="en-GB" sz="1200" b="1" i="0" u="none" strike="noStrike" kern="1200" cap="none" spc="0" normalizeH="0" baseline="0" noProof="0" dirty="0" smtClean="0">
                <a:ln>
                  <a:noFill/>
                </a:ln>
                <a:solidFill>
                  <a:schemeClr val="accent5">
                    <a:lumMod val="75000"/>
                  </a:schemeClr>
                </a:solidFill>
                <a:effectLst/>
                <a:uLnTx/>
                <a:uFillTx/>
                <a:latin typeface="Calibri"/>
                <a:ea typeface="ＭＳ Ｐゴシック" pitchFamily="34" charset="-128"/>
              </a:rPr>
            </a:br>
            <a:r>
              <a:rPr kumimoji="0" lang="it-IT" sz="1200" b="1" i="0" u="none" strike="noStrike" kern="1200" cap="none" spc="0" normalizeH="0" baseline="0" noProof="0" dirty="0" smtClean="0">
                <a:ln>
                  <a:noFill/>
                </a:ln>
                <a:solidFill>
                  <a:schemeClr val="accent5">
                    <a:lumMod val="75000"/>
                  </a:schemeClr>
                </a:solidFill>
                <a:effectLst/>
                <a:uLnTx/>
                <a:uFillTx/>
                <a:latin typeface="Calibri"/>
                <a:ea typeface="ＭＳ Ｐゴシック" pitchFamily="34" charset="-128"/>
              </a:rPr>
              <a:t>supporto centrali al Piano  nazionale  della  prevenzione  2014-2018.</a:t>
            </a:r>
            <a:r>
              <a:rPr kumimoji="0" lang="en-GB" sz="1200" b="1" i="0" u="none" strike="noStrike" kern="1200" cap="none" spc="0" normalizeH="0" baseline="0" noProof="0" dirty="0" smtClean="0">
                <a:ln>
                  <a:noFill/>
                </a:ln>
                <a:solidFill>
                  <a:schemeClr val="accent5">
                    <a:lumMod val="75000"/>
                  </a:schemeClr>
                </a:solidFill>
                <a:effectLst/>
                <a:uLnTx/>
                <a:uFillTx/>
                <a:latin typeface="Calibri"/>
                <a:ea typeface="ＭＳ Ｐゴシック" pitchFamily="34" charset="-128"/>
              </a:rPr>
              <a:t/>
            </a:r>
            <a:br>
              <a:rPr kumimoji="0" lang="en-GB" sz="1200" b="1" i="0" u="none" strike="noStrike" kern="1200" cap="none" spc="0" normalizeH="0" baseline="0" noProof="0" dirty="0" smtClean="0">
                <a:ln>
                  <a:noFill/>
                </a:ln>
                <a:solidFill>
                  <a:schemeClr val="accent5">
                    <a:lumMod val="75000"/>
                  </a:schemeClr>
                </a:solidFill>
                <a:effectLst/>
                <a:uLnTx/>
                <a:uFillTx/>
                <a:latin typeface="Calibri"/>
                <a:ea typeface="ＭＳ Ｐゴシック" pitchFamily="34" charset="-128"/>
              </a:rPr>
            </a:br>
            <a:r>
              <a:rPr kumimoji="0" lang="it-IT" sz="1200" b="1" i="0" u="none" strike="noStrike" kern="1200" cap="none" spc="0" normalizeH="0" baseline="0" noProof="0" dirty="0" smtClean="0">
                <a:ln>
                  <a:noFill/>
                </a:ln>
                <a:solidFill>
                  <a:schemeClr val="accent5">
                    <a:lumMod val="75000"/>
                  </a:schemeClr>
                </a:solidFill>
                <a:effectLst/>
                <a:uLnTx/>
                <a:uFillTx/>
                <a:latin typeface="Calibri"/>
                <a:ea typeface="ＭＳ Ｐゴシック" pitchFamily="34" charset="-128"/>
              </a:rPr>
              <a:t>(GU n.36 del 13-2-2016) </a:t>
            </a:r>
            <a:r>
              <a:rPr kumimoji="0" lang="en-GB" sz="1200" b="1" i="0" u="none" strike="noStrike" kern="1200" cap="none" spc="0" normalizeH="0" baseline="0" noProof="0" dirty="0" smtClean="0">
                <a:ln>
                  <a:noFill/>
                </a:ln>
                <a:solidFill>
                  <a:schemeClr val="accent5">
                    <a:lumMod val="75000"/>
                  </a:schemeClr>
                </a:solidFill>
                <a:effectLst/>
                <a:uLnTx/>
                <a:uFillTx/>
                <a:latin typeface="Calibri"/>
                <a:ea typeface="ＭＳ Ｐゴシック" pitchFamily="34" charset="-128"/>
              </a:rPr>
              <a:t/>
            </a:r>
            <a:br>
              <a:rPr kumimoji="0" lang="en-GB" sz="1200" b="1" i="0" u="none" strike="noStrike" kern="1200" cap="none" spc="0" normalizeH="0" baseline="0" noProof="0" dirty="0" smtClean="0">
                <a:ln>
                  <a:noFill/>
                </a:ln>
                <a:solidFill>
                  <a:schemeClr val="accent5">
                    <a:lumMod val="75000"/>
                  </a:schemeClr>
                </a:solidFill>
                <a:effectLst/>
                <a:uLnTx/>
                <a:uFillTx/>
                <a:latin typeface="Calibri"/>
                <a:ea typeface="ＭＳ Ｐゴシック" pitchFamily="34" charset="-128"/>
              </a:rPr>
            </a:br>
            <a:endParaRPr kumimoji="0" lang="en-GB" sz="1200" b="0" i="0" u="none" strike="noStrike" kern="1200" cap="none" spc="0" normalizeH="0" baseline="0" noProof="0" dirty="0" smtClean="0">
              <a:ln>
                <a:noFill/>
              </a:ln>
              <a:solidFill>
                <a:schemeClr val="accent5">
                  <a:lumMod val="75000"/>
                </a:schemeClr>
              </a:solidFill>
              <a:effectLst/>
              <a:uLnTx/>
              <a:uFillTx/>
              <a:latin typeface="Calibri"/>
              <a:ea typeface="ＭＳ Ｐゴシック" pitchFamily="34" charset="-128"/>
            </a:endParaRPr>
          </a:p>
        </p:txBody>
      </p:sp>
      <p:sp>
        <p:nvSpPr>
          <p:cNvPr id="10" name="Segnaposto contenuto 2"/>
          <p:cNvSpPr txBox="1">
            <a:spLocks/>
          </p:cNvSpPr>
          <p:nvPr/>
        </p:nvSpPr>
        <p:spPr>
          <a:xfrm>
            <a:off x="1888197" y="2573553"/>
            <a:ext cx="6374675" cy="5043488"/>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lang="en-GB" sz="1200" b="1" dirty="0" smtClean="0">
              <a:solidFill>
                <a:schemeClr val="bg2"/>
              </a:solidFill>
              <a:ea typeface="ＭＳ Ｐゴシック" pitchFamily="34" charset="-128"/>
            </a:endParaRPr>
          </a:p>
          <a:p>
            <a:r>
              <a:rPr lang="it-IT" sz="1200" b="1" dirty="0" smtClean="0">
                <a:solidFill>
                  <a:schemeClr val="bg2"/>
                </a:solidFill>
                <a:ea typeface="ＭＳ Ｐゴシック" pitchFamily="34" charset="-128"/>
              </a:rPr>
              <a:t> IL MINISTRO DELLA SALUTE</a:t>
            </a:r>
          </a:p>
          <a:p>
            <a:pPr>
              <a:buFont typeface="Arial" charset="0"/>
              <a:buNone/>
            </a:pPr>
            <a:r>
              <a:rPr lang="it-IT" sz="1200" dirty="0" smtClean="0">
                <a:solidFill>
                  <a:schemeClr val="bg2"/>
                </a:solidFill>
                <a:ea typeface="ＭＳ Ｐゴシック" pitchFamily="34" charset="-128"/>
              </a:rPr>
              <a:t>1. E' adottato il "Documento di indirizzo  per  l'attuazione  delle</a:t>
            </a:r>
            <a:r>
              <a:rPr lang="en-GB" sz="1200" dirty="0" smtClean="0">
                <a:solidFill>
                  <a:schemeClr val="bg2"/>
                </a:solidFill>
                <a:ea typeface="ＭＳ Ｐゴシック" pitchFamily="34" charset="-128"/>
              </a:rPr>
              <a:t> </a:t>
            </a:r>
            <a:r>
              <a:rPr lang="it-IT" sz="1200" dirty="0" smtClean="0">
                <a:solidFill>
                  <a:schemeClr val="bg2"/>
                </a:solidFill>
                <a:ea typeface="ＭＳ Ｐゴシック" pitchFamily="34" charset="-128"/>
              </a:rPr>
              <a:t>linee di supporto  centrali  al  Piano  nazionale  della  prevenzione</a:t>
            </a:r>
            <a:r>
              <a:rPr lang="en-GB" sz="1200" dirty="0" smtClean="0">
                <a:solidFill>
                  <a:schemeClr val="bg2"/>
                </a:solidFill>
                <a:ea typeface="ＭＳ Ｐゴシック" pitchFamily="34" charset="-128"/>
              </a:rPr>
              <a:t> </a:t>
            </a:r>
            <a:r>
              <a:rPr lang="it-IT" sz="1200" dirty="0" smtClean="0">
                <a:solidFill>
                  <a:schemeClr val="bg2"/>
                </a:solidFill>
                <a:ea typeface="ＭＳ Ｐゴシック" pitchFamily="34" charset="-128"/>
              </a:rPr>
              <a:t>2014-2018"</a:t>
            </a:r>
            <a:endParaRPr lang="en-GB" sz="1200" dirty="0" smtClean="0">
              <a:solidFill>
                <a:schemeClr val="bg2"/>
              </a:solidFill>
              <a:ea typeface="ＭＳ Ｐゴシック" pitchFamily="34" charset="-128"/>
            </a:endParaRPr>
          </a:p>
          <a:p>
            <a:pPr>
              <a:buFont typeface="Arial" charset="0"/>
              <a:buNone/>
            </a:pPr>
            <a:r>
              <a:rPr lang="it-IT" sz="1200" dirty="0" smtClean="0">
                <a:solidFill>
                  <a:schemeClr val="bg2"/>
                </a:solidFill>
                <a:ea typeface="ＭＳ Ｐゴシック" pitchFamily="34" charset="-128"/>
              </a:rPr>
              <a:t>Roma, 25 gennaio 2016 </a:t>
            </a:r>
          </a:p>
          <a:p>
            <a:pPr>
              <a:buFont typeface="Arial" charset="0"/>
              <a:buNone/>
            </a:pPr>
            <a:r>
              <a:rPr lang="it-IT" sz="1200" dirty="0" smtClean="0">
                <a:solidFill>
                  <a:schemeClr val="bg2"/>
                </a:solidFill>
                <a:ea typeface="ＭＳ Ｐゴシック" pitchFamily="34" charset="-128"/>
              </a:rPr>
              <a:t>………………………………………………………………………………………….</a:t>
            </a:r>
          </a:p>
          <a:p>
            <a:pPr>
              <a:buFont typeface="Arial" charset="0"/>
              <a:buNone/>
            </a:pPr>
            <a:r>
              <a:rPr lang="it-IT" sz="1200" b="1" dirty="0" smtClean="0">
                <a:solidFill>
                  <a:schemeClr val="bg2"/>
                </a:solidFill>
                <a:ea typeface="ＭＳ Ｐゴシック" pitchFamily="34" charset="-128"/>
              </a:rPr>
              <a:t>obiettivi generali delle AZIONI CENTRALI:</a:t>
            </a:r>
            <a:endParaRPr lang="en-GB" sz="1200" b="1" dirty="0" smtClean="0">
              <a:solidFill>
                <a:schemeClr val="bg2"/>
              </a:solidFill>
              <a:ea typeface="ＭＳ Ｐゴシック" pitchFamily="34" charset="-128"/>
            </a:endParaRPr>
          </a:p>
          <a:p>
            <a:r>
              <a:rPr lang="it-IT" sz="1200" b="1" dirty="0" smtClean="0">
                <a:solidFill>
                  <a:srgbClr val="C00000"/>
                </a:solidFill>
                <a:ea typeface="ＭＳ Ｐゴシック" pitchFamily="34" charset="-128"/>
              </a:rPr>
              <a:t>rafforzare la </a:t>
            </a:r>
            <a:r>
              <a:rPr lang="it-IT" sz="1200" b="1" dirty="0" err="1" smtClean="0">
                <a:solidFill>
                  <a:srgbClr val="C00000"/>
                </a:solidFill>
                <a:ea typeface="ＭＳ Ｐゴシック" pitchFamily="34" charset="-128"/>
              </a:rPr>
              <a:t>governance</a:t>
            </a:r>
            <a:r>
              <a:rPr lang="it-IT" sz="1200" b="1" dirty="0" smtClean="0">
                <a:solidFill>
                  <a:srgbClr val="C00000"/>
                </a:solidFill>
                <a:ea typeface="ＭＳ Ｐゴシック" pitchFamily="34" charset="-128"/>
              </a:rPr>
              <a:t> di sistema a livello nazionale e a livello regionale;</a:t>
            </a:r>
            <a:endParaRPr lang="en-GB" sz="1200" b="1" dirty="0" smtClean="0">
              <a:solidFill>
                <a:srgbClr val="C00000"/>
              </a:solidFill>
              <a:ea typeface="ＭＳ Ｐゴシック" pitchFamily="34" charset="-128"/>
            </a:endParaRPr>
          </a:p>
          <a:p>
            <a:r>
              <a:rPr lang="it-IT" sz="1200" b="1" dirty="0" smtClean="0">
                <a:solidFill>
                  <a:srgbClr val="C00000"/>
                </a:solidFill>
                <a:ea typeface="ＭＳ Ｐゴシック" pitchFamily="34" charset="-128"/>
              </a:rPr>
              <a:t>rafforzare/facilitare l’attuazione dei macro-obiettivi della pianificazione nazionale.</a:t>
            </a:r>
          </a:p>
          <a:p>
            <a:pPr>
              <a:buFont typeface="Arial" charset="0"/>
              <a:buNone/>
            </a:pPr>
            <a:r>
              <a:rPr lang="it-IT" sz="1600" dirty="0" smtClean="0">
                <a:solidFill>
                  <a:schemeClr val="bg2"/>
                </a:solidFill>
                <a:ea typeface="ＭＳ Ｐゴシック" pitchFamily="34" charset="-128"/>
              </a:rPr>
              <a:t>Tabella  A     </a:t>
            </a:r>
            <a:endParaRPr lang="en-GB" sz="1600" dirty="0" smtClean="0">
              <a:solidFill>
                <a:schemeClr val="bg2"/>
              </a:solidFill>
              <a:ea typeface="ＭＳ Ｐゴシック" pitchFamily="34" charset="-128"/>
            </a:endParaRPr>
          </a:p>
          <a:p>
            <a:pPr>
              <a:buFont typeface="Arial" charset="0"/>
              <a:buNone/>
            </a:pPr>
            <a:r>
              <a:rPr lang="it-IT" sz="1400" dirty="0" smtClean="0">
                <a:solidFill>
                  <a:schemeClr val="bg2"/>
                </a:solidFill>
                <a:ea typeface="ＭＳ Ｐゴシック" pitchFamily="34" charset="-128"/>
              </a:rPr>
              <a:t>LINEE DI SUPPORTO CENTRALI TENDENTI A RAFFORZARE LA GOVERNANCE DI SISTEMA</a:t>
            </a:r>
            <a:endParaRPr lang="en-GB" sz="1400" b="1" dirty="0" smtClean="0">
              <a:solidFill>
                <a:schemeClr val="bg2"/>
              </a:solidFill>
              <a:ea typeface="ＭＳ Ｐゴシック" pitchFamily="34" charset="-128"/>
            </a:endParaRPr>
          </a:p>
          <a:p>
            <a:r>
              <a:rPr lang="it-IT" sz="1400" b="1" dirty="0" smtClean="0">
                <a:solidFill>
                  <a:srgbClr val="C00000"/>
                </a:solidFill>
                <a:ea typeface="ＭＳ Ｐゴシック" pitchFamily="34" charset="-128"/>
              </a:rPr>
              <a:t>A.1.4. </a:t>
            </a:r>
            <a:r>
              <a:rPr lang="it-IT" sz="1400" b="1" i="1" dirty="0" smtClean="0">
                <a:solidFill>
                  <a:srgbClr val="C00000"/>
                </a:solidFill>
                <a:ea typeface="ＭＳ Ｐゴシック" pitchFamily="34" charset="-128"/>
              </a:rPr>
              <a:t>Costruzione di una strategia nazionale per il coordinamento e l’integrazione delle politiche e delle azioni nazionali e regionali in campo ambientale e sanitario: individuazione di norme e azioni condivise per la prevenzione, valutazione, gestione e comunicazione delle problematiche ambiente-salute.</a:t>
            </a:r>
            <a:endParaRPr lang="en-GB" sz="1400" b="1" dirty="0" smtClean="0">
              <a:solidFill>
                <a:srgbClr val="C00000"/>
              </a:solidFill>
              <a:ea typeface="ＭＳ Ｐゴシック" pitchFamily="34" charset="-128"/>
            </a:endParaRPr>
          </a:p>
          <a:p>
            <a:endParaRPr lang="en-GB" sz="1400" b="1" dirty="0" smtClean="0">
              <a:solidFill>
                <a:schemeClr val="bg2"/>
              </a:solidFill>
              <a:ea typeface="ＭＳ Ｐゴシック" pitchFamily="34" charset="-128"/>
            </a:endParaRPr>
          </a:p>
        </p:txBody>
      </p:sp>
      <p:sp>
        <p:nvSpPr>
          <p:cNvPr id="11" name="Google Shape;58;p13"/>
          <p:cNvSpPr txBox="1"/>
          <p:nvPr/>
        </p:nvSpPr>
        <p:spPr>
          <a:xfrm>
            <a:off x="125550" y="2652275"/>
            <a:ext cx="1350825" cy="297346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t>
            </a:r>
            <a:r>
              <a:rPr lang="it-IT" sz="1000" b="1" dirty="0" smtClean="0">
                <a:solidFill>
                  <a:srgbClr val="79BCD6"/>
                </a:solidFill>
              </a:rPr>
              <a:t>ambientale e Sicurezza Luoghi di Lavoro </a:t>
            </a:r>
            <a:endParaRPr sz="1000" b="1" dirty="0">
              <a:solidFill>
                <a:srgbClr val="79BCD6"/>
              </a:solidFill>
            </a:endParaRPr>
          </a:p>
        </p:txBody>
      </p:sp>
    </p:spTree>
    <p:extLst>
      <p:ext uri="{BB962C8B-B14F-4D97-AF65-F5344CB8AC3E}">
        <p14:creationId xmlns:p14="http://schemas.microsoft.com/office/powerpoint/2010/main" val="36607995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sp>
        <p:nvSpPr>
          <p:cNvPr id="10" name="Segnaposto contenuto 2"/>
          <p:cNvSpPr txBox="1">
            <a:spLocks/>
          </p:cNvSpPr>
          <p:nvPr/>
        </p:nvSpPr>
        <p:spPr bwMode="auto">
          <a:xfrm>
            <a:off x="2067555" y="2817357"/>
            <a:ext cx="6575440" cy="3568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it-IT" sz="1400" b="0" i="0" u="none" strike="noStrike" kern="1200" cap="none" spc="0" normalizeH="0" baseline="0" noProof="0" dirty="0" smtClean="0">
                <a:ln>
                  <a:noFill/>
                </a:ln>
                <a:solidFill>
                  <a:srgbClr val="1F497D"/>
                </a:solidFill>
                <a:effectLst/>
                <a:uLnTx/>
                <a:uFillTx/>
                <a:latin typeface="Calibri"/>
              </a:rPr>
              <a:t>1.    elaborazione di indirizzi per lo sviluppo di una collaborazione sinergica, tra i Dipartimenti di Prevenzione delle ASL e le Agenzie Regionali per Ambiente;</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it-IT" sz="1400" b="0" i="0" u="none" strike="noStrike" kern="1200" cap="none" spc="0" normalizeH="0" baseline="0" noProof="0" dirty="0" smtClean="0">
                <a:ln>
                  <a:noFill/>
                </a:ln>
                <a:solidFill>
                  <a:srgbClr val="C00000"/>
                </a:solidFill>
                <a:effectLst/>
                <a:uLnTx/>
                <a:uFillTx/>
                <a:latin typeface="Calibri"/>
              </a:rPr>
              <a:t>2.	favorire la ricerca scientifica e la formazione degli operatori sui temi dell’ambiente e della salute, attraverso un’efficace collaborazione tra i servizi addetti alla prevenzione e promozione della salute, i servizi di tutela ambientale, i competenti Istituti Universitari e i centri di ricerca applicata;</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it-IT" sz="1400" b="0" i="0" u="none" strike="noStrike" kern="1200" cap="none" spc="0" normalizeH="0" baseline="0" noProof="0" dirty="0" smtClean="0">
                <a:ln>
                  <a:noFill/>
                </a:ln>
                <a:solidFill>
                  <a:srgbClr val="1F497D"/>
                </a:solidFill>
                <a:effectLst/>
                <a:uLnTx/>
                <a:uFillTx/>
                <a:latin typeface="Calibri"/>
              </a:rPr>
              <a:t>3.	elaborazione di linee guida comuni, tra i Dipartimenti di Prevenzione della ASL e le Agenzie Regionali per l’Ambiente, per la gestione del rischio ambientale per la salute che tengano conto di consolidati ed efficaci  modelli regionali già in essere.</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it-IT" sz="1400" b="0" i="0" u="none" strike="noStrike" kern="1200" cap="none" spc="0" normalizeH="0" baseline="0" noProof="0" dirty="0" smtClean="0">
                <a:ln>
                  <a:noFill/>
                </a:ln>
                <a:solidFill>
                  <a:srgbClr val="C00000"/>
                </a:solidFill>
                <a:effectLst/>
                <a:uLnTx/>
                <a:uFillTx/>
                <a:latin typeface="Calibri"/>
              </a:rPr>
              <a:t>4.	elaborazione di indirizzi per la realizzazione di data base comuni tra i Dipartimenti di Prevenzione delle ASL e le Agenzie Regionali per l’Ambiente e </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it-IT" sz="1400" b="0" i="0" u="none" strike="noStrike" kern="1200" cap="none" spc="0" normalizeH="0" baseline="0" noProof="0" dirty="0" smtClean="0">
                <a:ln>
                  <a:noFill/>
                </a:ln>
                <a:solidFill>
                  <a:srgbClr val="1F497D"/>
                </a:solidFill>
                <a:effectLst/>
                <a:uLnTx/>
                <a:uFillTx/>
                <a:latin typeface="Calibri"/>
              </a:rPr>
              <a:t>5.	individuazione d’indicatori di ambiente e salute alla luce degli indirizzi della E.E.A. (</a:t>
            </a:r>
            <a:r>
              <a:rPr kumimoji="0" lang="it-IT" sz="1400" b="0" i="0" u="none" strike="noStrike" kern="1200" cap="none" spc="0" normalizeH="0" baseline="0" noProof="0" dirty="0" err="1" smtClean="0">
                <a:ln>
                  <a:noFill/>
                </a:ln>
                <a:solidFill>
                  <a:srgbClr val="1F497D"/>
                </a:solidFill>
                <a:effectLst/>
                <a:uLnTx/>
                <a:uFillTx/>
                <a:latin typeface="Calibri"/>
              </a:rPr>
              <a:t>European</a:t>
            </a:r>
            <a:r>
              <a:rPr kumimoji="0" lang="it-IT" sz="1400" b="0" i="0" u="none" strike="noStrike" kern="1200" cap="none" spc="0" normalizeH="0" baseline="0" noProof="0" dirty="0" smtClean="0">
                <a:ln>
                  <a:noFill/>
                </a:ln>
                <a:solidFill>
                  <a:srgbClr val="1F497D"/>
                </a:solidFill>
                <a:effectLst/>
                <a:uLnTx/>
                <a:uFillTx/>
                <a:latin typeface="Calibri"/>
              </a:rPr>
              <a:t> </a:t>
            </a:r>
            <a:r>
              <a:rPr kumimoji="0" lang="it-IT" sz="1400" b="0" i="0" u="none" strike="noStrike" kern="1200" cap="none" spc="0" normalizeH="0" baseline="0" noProof="0" dirty="0" err="1" smtClean="0">
                <a:ln>
                  <a:noFill/>
                </a:ln>
                <a:solidFill>
                  <a:srgbClr val="1F497D"/>
                </a:solidFill>
                <a:effectLst/>
                <a:uLnTx/>
                <a:uFillTx/>
                <a:latin typeface="Calibri"/>
              </a:rPr>
              <a:t>Environmental</a:t>
            </a:r>
            <a:r>
              <a:rPr kumimoji="0" lang="it-IT" sz="1400" b="0" i="0" u="none" strike="noStrike" kern="1200" cap="none" spc="0" normalizeH="0" baseline="0" noProof="0" dirty="0" smtClean="0">
                <a:ln>
                  <a:noFill/>
                </a:ln>
                <a:solidFill>
                  <a:srgbClr val="1F497D"/>
                </a:solidFill>
                <a:effectLst/>
                <a:uLnTx/>
                <a:uFillTx/>
                <a:latin typeface="Calibri"/>
              </a:rPr>
              <a:t> Agency).</a:t>
            </a:r>
            <a:endParaRPr kumimoji="0" lang="it-IT" sz="2400" b="0" i="0" u="none" strike="noStrike" kern="1200" cap="none" spc="0" normalizeH="0" baseline="0" noProof="0" dirty="0" smtClean="0">
              <a:ln>
                <a:noFill/>
              </a:ln>
              <a:solidFill>
                <a:srgbClr val="1F497D"/>
              </a:solidFill>
              <a:effectLst/>
              <a:uLnTx/>
              <a:uFillTx/>
              <a:latin typeface="Calibri"/>
              <a:ea typeface="ＭＳ Ｐゴシック" pitchFamily="34" charset="-128"/>
            </a:endParaRPr>
          </a:p>
          <a:p>
            <a:pPr marL="342900" marR="0" lvl="0" indent="-342900" algn="l" defTabSz="914400" rtl="0" eaLnBrk="0" fontAlgn="base" latinLnBrk="0" hangingPunct="0">
              <a:lnSpc>
                <a:spcPct val="100000"/>
              </a:lnSpc>
              <a:spcBef>
                <a:spcPct val="20000"/>
              </a:spcBef>
              <a:spcAft>
                <a:spcPct val="0"/>
              </a:spcAft>
              <a:buClrTx/>
              <a:buSzTx/>
              <a:buFont typeface="Arial" charset="0"/>
              <a:buNone/>
              <a:tabLst/>
              <a:defRPr/>
            </a:pPr>
            <a:endParaRPr kumimoji="0" lang="it-IT" sz="2400" b="0" i="0" u="none" strike="noStrike" kern="1200" cap="none" spc="0" normalizeH="0" baseline="0" noProof="0" dirty="0" smtClean="0">
              <a:ln>
                <a:noFill/>
              </a:ln>
              <a:solidFill>
                <a:srgbClr val="1F497D"/>
              </a:solidFill>
              <a:effectLst/>
              <a:uLnTx/>
              <a:uFillTx/>
              <a:latin typeface="Calibri"/>
              <a:ea typeface="ＭＳ Ｐゴシック" pitchFamily="34" charset="-128"/>
            </a:endParaRPr>
          </a:p>
        </p:txBody>
      </p:sp>
      <p:sp>
        <p:nvSpPr>
          <p:cNvPr id="11" name="Titolo 1"/>
          <p:cNvSpPr txBox="1">
            <a:spLocks/>
          </p:cNvSpPr>
          <p:nvPr/>
        </p:nvSpPr>
        <p:spPr>
          <a:xfrm>
            <a:off x="2403565" y="1796695"/>
            <a:ext cx="5669280" cy="776858"/>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endParaRPr lang="en-US" sz="2000" dirty="0" smtClean="0">
              <a:solidFill>
                <a:srgbClr val="002060"/>
              </a:solidFill>
              <a:ea typeface="ＭＳ Ｐゴシック" pitchFamily="34" charset="-128"/>
            </a:endParaRPr>
          </a:p>
          <a:p>
            <a:endParaRPr lang="en-US" sz="2000" dirty="0">
              <a:solidFill>
                <a:srgbClr val="002060"/>
              </a:solidFill>
              <a:ea typeface="ＭＳ Ｐゴシック" pitchFamily="34" charset="-128"/>
            </a:endParaRPr>
          </a:p>
          <a:p>
            <a:endParaRPr lang="en-US" sz="2000" b="1" dirty="0" smtClean="0">
              <a:solidFill>
                <a:srgbClr val="002060"/>
              </a:solidFill>
              <a:ea typeface="ＭＳ Ｐゴシック" pitchFamily="34" charset="-128"/>
            </a:endParaRPr>
          </a:p>
          <a:p>
            <a:endParaRPr lang="en-US" sz="2000" b="1" dirty="0">
              <a:solidFill>
                <a:srgbClr val="002060"/>
              </a:solidFill>
              <a:ea typeface="ＭＳ Ｐゴシック" pitchFamily="34" charset="-128"/>
            </a:endParaRPr>
          </a:p>
          <a:p>
            <a:endParaRPr lang="en-US" sz="2000" b="1" dirty="0" smtClean="0">
              <a:solidFill>
                <a:srgbClr val="002060"/>
              </a:solidFill>
              <a:ea typeface="ＭＳ Ｐゴシック" pitchFamily="34" charset="-128"/>
            </a:endParaRPr>
          </a:p>
          <a:p>
            <a:r>
              <a:rPr lang="en-US" sz="2000" b="1" dirty="0" smtClean="0">
                <a:solidFill>
                  <a:srgbClr val="002060"/>
                </a:solidFill>
                <a:ea typeface="ＭＳ Ｐゴシック" pitchFamily="34" charset="-128"/>
              </a:rPr>
              <a:t>Task force </a:t>
            </a:r>
            <a:r>
              <a:rPr lang="en-US" sz="2000" b="1" dirty="0" err="1" smtClean="0">
                <a:solidFill>
                  <a:srgbClr val="002060"/>
                </a:solidFill>
                <a:ea typeface="ＭＳ Ｐゴシック" pitchFamily="34" charset="-128"/>
              </a:rPr>
              <a:t>ambiente</a:t>
            </a:r>
            <a:r>
              <a:rPr lang="en-US" sz="2000" b="1" dirty="0" smtClean="0">
                <a:solidFill>
                  <a:srgbClr val="002060"/>
                </a:solidFill>
                <a:ea typeface="ＭＳ Ｐゴシック" pitchFamily="34" charset="-128"/>
              </a:rPr>
              <a:t> e salute</a:t>
            </a:r>
          </a:p>
          <a:p>
            <a:r>
              <a:rPr lang="en-US" sz="1600" dirty="0" err="1" smtClean="0">
                <a:solidFill>
                  <a:srgbClr val="002060"/>
                </a:solidFill>
                <a:ea typeface="ＭＳ Ｐゴシック" pitchFamily="34" charset="-128"/>
              </a:rPr>
              <a:t>Azioni</a:t>
            </a:r>
            <a:r>
              <a:rPr lang="en-US" sz="1600" dirty="0" smtClean="0">
                <a:solidFill>
                  <a:srgbClr val="002060"/>
                </a:solidFill>
                <a:ea typeface="ＭＳ Ｐゴシック" pitchFamily="34" charset="-128"/>
              </a:rPr>
              <a:t> </a:t>
            </a:r>
            <a:r>
              <a:rPr lang="en-US" sz="1600" dirty="0" err="1" smtClean="0">
                <a:solidFill>
                  <a:srgbClr val="002060"/>
                </a:solidFill>
                <a:ea typeface="ＭＳ Ｐゴシック" pitchFamily="34" charset="-128"/>
              </a:rPr>
              <a:t>centrali</a:t>
            </a:r>
            <a:r>
              <a:rPr lang="en-US" sz="1600" dirty="0" smtClean="0">
                <a:solidFill>
                  <a:srgbClr val="002060"/>
                </a:solidFill>
                <a:ea typeface="ＭＳ Ｐゴシック" pitchFamily="34" charset="-128"/>
              </a:rPr>
              <a:t> per la governance</a:t>
            </a:r>
            <a:endParaRPr lang="en-US" sz="1600" dirty="0">
              <a:solidFill>
                <a:srgbClr val="002060"/>
              </a:solidFill>
              <a:ea typeface="ＭＳ Ｐゴシック" pitchFamily="34" charset="-128"/>
            </a:endParaRPr>
          </a:p>
          <a:p>
            <a:r>
              <a:rPr lang="en-US" sz="1400" dirty="0" err="1" smtClean="0">
                <a:solidFill>
                  <a:srgbClr val="002060"/>
                </a:solidFill>
                <a:ea typeface="ＭＳ Ｐゴシック" pitchFamily="34" charset="-128"/>
              </a:rPr>
              <a:t>Macroobiettivo</a:t>
            </a:r>
            <a:r>
              <a:rPr lang="en-US" sz="1400" dirty="0" smtClean="0">
                <a:solidFill>
                  <a:srgbClr val="002060"/>
                </a:solidFill>
                <a:ea typeface="ＭＳ Ｐゴシック" pitchFamily="34" charset="-128"/>
              </a:rPr>
              <a:t>  2.8  PNP</a:t>
            </a:r>
          </a:p>
        </p:txBody>
      </p:sp>
      <p:sp>
        <p:nvSpPr>
          <p:cNvPr id="12" name="Google Shape;58;p13"/>
          <p:cNvSpPr txBox="1"/>
          <p:nvPr/>
        </p:nvSpPr>
        <p:spPr>
          <a:xfrm>
            <a:off x="125550" y="2652275"/>
            <a:ext cx="1350825" cy="306054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t>
            </a:r>
            <a:r>
              <a:rPr lang="it-IT" sz="1000" b="1" dirty="0" smtClean="0">
                <a:solidFill>
                  <a:srgbClr val="79BCD6"/>
                </a:solidFill>
              </a:rPr>
              <a:t>ambientale e Sicurezza Luoghi di Lavoro </a:t>
            </a:r>
            <a:endParaRPr sz="1000" b="1" dirty="0">
              <a:solidFill>
                <a:srgbClr val="79BCD6"/>
              </a:solidFill>
            </a:endParaRPr>
          </a:p>
        </p:txBody>
      </p:sp>
    </p:spTree>
    <p:extLst>
      <p:ext uri="{BB962C8B-B14F-4D97-AF65-F5344CB8AC3E}">
        <p14:creationId xmlns:p14="http://schemas.microsoft.com/office/powerpoint/2010/main" val="12552634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pic>
        <p:nvPicPr>
          <p:cNvPr id="5" name="Immagine 4"/>
          <p:cNvPicPr>
            <a:picLocks noChangeAspect="1"/>
          </p:cNvPicPr>
          <p:nvPr/>
        </p:nvPicPr>
        <p:blipFill>
          <a:blip r:embed="rId5"/>
          <a:stretch>
            <a:fillRect/>
          </a:stretch>
        </p:blipFill>
        <p:spPr>
          <a:xfrm rot="16200000">
            <a:off x="2898234" y="882190"/>
            <a:ext cx="4532698" cy="6251960"/>
          </a:xfrm>
          <a:prstGeom prst="rect">
            <a:avLst/>
          </a:prstGeom>
        </p:spPr>
      </p:pic>
      <p:sp>
        <p:nvSpPr>
          <p:cNvPr id="7" name="Rettangolo 6"/>
          <p:cNvSpPr/>
          <p:nvPr/>
        </p:nvSpPr>
        <p:spPr>
          <a:xfrm>
            <a:off x="2678668" y="1893246"/>
            <a:ext cx="4572000" cy="615553"/>
          </a:xfrm>
          <a:prstGeom prst="rect">
            <a:avLst/>
          </a:prstGeom>
        </p:spPr>
        <p:txBody>
          <a:bodyPr>
            <a:spAutoFit/>
          </a:bodyPr>
          <a:lstStyle/>
          <a:p>
            <a:r>
              <a:rPr lang="en-US" sz="2000" b="1" dirty="0">
                <a:latin typeface="Helvetica-Bold"/>
              </a:rPr>
              <a:t>The Cost of Air Pollution</a:t>
            </a:r>
          </a:p>
          <a:p>
            <a:r>
              <a:rPr lang="en-US" i="1" dirty="0">
                <a:latin typeface="Helvetica-Oblique"/>
              </a:rPr>
              <a:t>Strengthening the Economic Case for Action</a:t>
            </a:r>
            <a:endParaRPr lang="it-IT" dirty="0"/>
          </a:p>
        </p:txBody>
      </p:sp>
      <p:sp>
        <p:nvSpPr>
          <p:cNvPr id="8" name="Rettangolo 7"/>
          <p:cNvSpPr/>
          <p:nvPr/>
        </p:nvSpPr>
        <p:spPr>
          <a:xfrm>
            <a:off x="2791875" y="5817603"/>
            <a:ext cx="3434749" cy="369332"/>
          </a:xfrm>
          <a:prstGeom prst="rect">
            <a:avLst/>
          </a:prstGeom>
        </p:spPr>
        <p:txBody>
          <a:bodyPr wrap="square">
            <a:spAutoFit/>
          </a:bodyPr>
          <a:lstStyle/>
          <a:p>
            <a:r>
              <a:rPr lang="en-US" sz="900" dirty="0">
                <a:latin typeface="Helvetica" panose="020B0604020202020204" pitchFamily="34" charset="0"/>
              </a:rPr>
              <a:t>The World Bank and Institute for Health Metrics and Evaluation</a:t>
            </a:r>
          </a:p>
          <a:p>
            <a:r>
              <a:rPr lang="it-IT" sz="900" dirty="0" err="1">
                <a:latin typeface="Helvetica" panose="020B0604020202020204" pitchFamily="34" charset="0"/>
              </a:rPr>
              <a:t>University</a:t>
            </a:r>
            <a:r>
              <a:rPr lang="it-IT" sz="900" dirty="0">
                <a:latin typeface="Helvetica" panose="020B0604020202020204" pitchFamily="34" charset="0"/>
              </a:rPr>
              <a:t> of Washington, Seattle</a:t>
            </a:r>
            <a:endParaRPr lang="it-IT" sz="900" dirty="0"/>
          </a:p>
        </p:txBody>
      </p:sp>
      <p:sp>
        <p:nvSpPr>
          <p:cNvPr id="12" name="Google Shape;58;p13"/>
          <p:cNvSpPr txBox="1"/>
          <p:nvPr/>
        </p:nvSpPr>
        <p:spPr>
          <a:xfrm>
            <a:off x="125550" y="2652274"/>
            <a:ext cx="1415867" cy="304313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t>
            </a:r>
            <a:r>
              <a:rPr lang="it-IT" sz="1000" b="1" dirty="0" smtClean="0">
                <a:solidFill>
                  <a:srgbClr val="79BCD6"/>
                </a:solidFill>
              </a:rPr>
              <a:t>ambientale e Sicurezza Luoghi di Lavoro </a:t>
            </a:r>
            <a:endParaRPr sz="1000" b="1" dirty="0">
              <a:solidFill>
                <a:srgbClr val="79BCD6"/>
              </a:solidFill>
            </a:endParaRPr>
          </a:p>
        </p:txBody>
      </p:sp>
    </p:spTree>
    <p:extLst>
      <p:ext uri="{BB962C8B-B14F-4D97-AF65-F5344CB8AC3E}">
        <p14:creationId xmlns:p14="http://schemas.microsoft.com/office/powerpoint/2010/main" val="31211341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pic>
        <p:nvPicPr>
          <p:cNvPr id="9" name="Content Placeholder 3"/>
          <p:cNvPicPr>
            <a:picLocks noChangeAspect="1" noChangeArrowheads="1"/>
          </p:cNvPicPr>
          <p:nvPr/>
        </p:nvPicPr>
        <p:blipFill>
          <a:blip r:embed="rId5"/>
          <a:srcRect/>
          <a:stretch>
            <a:fillRect/>
          </a:stretch>
        </p:blipFill>
        <p:spPr bwMode="auto">
          <a:xfrm>
            <a:off x="1945462" y="1890444"/>
            <a:ext cx="6763730" cy="3944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 name="TextBox 9"/>
          <p:cNvSpPr txBox="1"/>
          <p:nvPr/>
        </p:nvSpPr>
        <p:spPr>
          <a:xfrm>
            <a:off x="2499360" y="1941628"/>
            <a:ext cx="1724297" cy="584727"/>
          </a:xfrm>
          <a:prstGeom prst="rect">
            <a:avLst/>
          </a:prstGeom>
          <a:solidFill>
            <a:srgbClr val="FFFFFF"/>
          </a:solidFill>
        </p:spPr>
        <p:txBody>
          <a:bodyPr wrap="square" lIns="91392" tIns="45696" rIns="91392" bIns="45696" rtlCol="0">
            <a:spAutoFit/>
          </a:bodyPr>
          <a:lstStyle/>
          <a:p>
            <a:pPr marL="0" marR="0" lvl="0" indent="0" defTabSz="914400" rtl="1"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dirty="0" smtClean="0">
                <a:ln>
                  <a:noFill/>
                </a:ln>
                <a:solidFill>
                  <a:srgbClr val="000066"/>
                </a:solidFill>
                <a:effectLst/>
                <a:uLnTx/>
                <a:uFillTx/>
                <a:latin typeface="Arial" pitchFamily="34" charset="0"/>
                <a:ea typeface="+mn-ea"/>
                <a:cs typeface="Arial" pitchFamily="34" charset="0"/>
              </a:rPr>
              <a:t>96.4%</a:t>
            </a:r>
            <a:endParaRPr kumimoji="0" lang="en-US" sz="3200" b="1" i="0" u="none" strike="noStrike" kern="1200" cap="none" spc="0" normalizeH="0" baseline="0" noProof="0" dirty="0" smtClean="0">
              <a:ln>
                <a:noFill/>
              </a:ln>
              <a:solidFill>
                <a:srgbClr val="000066"/>
              </a:solidFill>
              <a:effectLst/>
              <a:uLnTx/>
              <a:uFillTx/>
              <a:latin typeface="Arial" pitchFamily="34" charset="0"/>
              <a:ea typeface="+mn-ea"/>
              <a:cs typeface="Arial" pitchFamily="34" charset="0"/>
            </a:endParaRPr>
          </a:p>
        </p:txBody>
      </p:sp>
      <p:sp>
        <p:nvSpPr>
          <p:cNvPr id="11" name="Rectangle 6"/>
          <p:cNvSpPr/>
          <p:nvPr/>
        </p:nvSpPr>
        <p:spPr>
          <a:xfrm>
            <a:off x="6318576" y="2652275"/>
            <a:ext cx="2535211" cy="1805925"/>
          </a:xfrm>
          <a:prstGeom prst="rect">
            <a:avLst/>
          </a:prstGeom>
          <a:solidFill>
            <a:schemeClr val="bg1"/>
          </a:solidFill>
        </p:spPr>
        <p:txBody>
          <a:bodyPr wrap="square" lIns="81579" tIns="40790" rIns="81579" bIns="40790">
            <a:spAutoFit/>
          </a:bodyPr>
          <a:lstStyle/>
          <a:p>
            <a:pPr algn="ctr">
              <a:defRPr/>
            </a:pPr>
            <a:r>
              <a:rPr lang="en-US" altLang="ja-JP" sz="1600" b="0" dirty="0">
                <a:solidFill>
                  <a:schemeClr val="tx1"/>
                </a:solidFill>
              </a:rPr>
              <a:t>Expenditure on Prevention and Public Health Services accounted for an estimated 3.6% of total health expenditures </a:t>
            </a:r>
          </a:p>
          <a:p>
            <a:pPr algn="ctr">
              <a:defRPr/>
            </a:pPr>
            <a:r>
              <a:rPr lang="en-US" altLang="ja-JP" sz="1600" b="0" dirty="0">
                <a:solidFill>
                  <a:schemeClr val="tx1"/>
                </a:solidFill>
              </a:rPr>
              <a:t>worldwide in 2013</a:t>
            </a:r>
          </a:p>
        </p:txBody>
      </p:sp>
      <p:sp>
        <p:nvSpPr>
          <p:cNvPr id="12" name="TextBox 4"/>
          <p:cNvSpPr txBox="1"/>
          <p:nvPr/>
        </p:nvSpPr>
        <p:spPr>
          <a:xfrm>
            <a:off x="6464764" y="4717353"/>
            <a:ext cx="1383029" cy="584727"/>
          </a:xfrm>
          <a:prstGeom prst="rect">
            <a:avLst/>
          </a:prstGeom>
          <a:solidFill>
            <a:srgbClr val="FFFFFF"/>
          </a:solidFill>
        </p:spPr>
        <p:txBody>
          <a:bodyPr wrap="square" lIns="91392" tIns="45696" rIns="91392" bIns="45696" rtlCol="0">
            <a:spAutoFit/>
          </a:bodyPr>
          <a:lstStyle/>
          <a:p>
            <a:pPr marL="0" marR="0" lvl="0" indent="0" defTabSz="914400" rtl="1"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dirty="0" smtClean="0">
                <a:ln>
                  <a:noFill/>
                </a:ln>
                <a:solidFill>
                  <a:srgbClr val="000066"/>
                </a:solidFill>
                <a:effectLst/>
                <a:uLnTx/>
                <a:uFillTx/>
                <a:latin typeface="Arial" pitchFamily="34" charset="0"/>
                <a:ea typeface="+mn-ea"/>
                <a:cs typeface="Arial" pitchFamily="34" charset="0"/>
              </a:rPr>
              <a:t>3.6%</a:t>
            </a:r>
            <a:endParaRPr kumimoji="0" lang="en-US" sz="3200" b="1" i="0" u="none" strike="noStrike" kern="1200" cap="none" spc="0" normalizeH="0" baseline="0" noProof="0" dirty="0" smtClean="0">
              <a:ln>
                <a:noFill/>
              </a:ln>
              <a:solidFill>
                <a:srgbClr val="000066"/>
              </a:solidFill>
              <a:effectLst/>
              <a:uLnTx/>
              <a:uFillTx/>
              <a:latin typeface="Arial" pitchFamily="34" charset="0"/>
              <a:ea typeface="+mn-ea"/>
              <a:cs typeface="Arial" pitchFamily="34" charset="0"/>
            </a:endParaRPr>
          </a:p>
        </p:txBody>
      </p:sp>
      <p:sp>
        <p:nvSpPr>
          <p:cNvPr id="13" name="TextBox 5"/>
          <p:cNvSpPr txBox="1"/>
          <p:nvPr/>
        </p:nvSpPr>
        <p:spPr>
          <a:xfrm>
            <a:off x="2090057" y="2881330"/>
            <a:ext cx="4083924" cy="954059"/>
          </a:xfrm>
          <a:prstGeom prst="rect">
            <a:avLst/>
          </a:prstGeom>
          <a:solidFill>
            <a:schemeClr val="bg1"/>
          </a:solidFill>
        </p:spPr>
        <p:txBody>
          <a:bodyPr wrap="square" lIns="91392" tIns="45696" rIns="91392" bIns="45696" rtlCol="0">
            <a:spAutoFit/>
          </a:bodyPr>
          <a:lstStyle/>
          <a:p>
            <a:r>
              <a:rPr lang="en-GB" sz="2800" dirty="0" smtClean="0">
                <a:solidFill>
                  <a:srgbClr val="FF0000"/>
                </a:solidFill>
              </a:rPr>
              <a:t>Opportunity: </a:t>
            </a:r>
            <a:endParaRPr lang="en-GB" sz="2800" dirty="0">
              <a:solidFill>
                <a:srgbClr val="FF0000"/>
              </a:solidFill>
            </a:endParaRPr>
          </a:p>
          <a:p>
            <a:r>
              <a:rPr lang="en-GB" sz="2800" dirty="0">
                <a:solidFill>
                  <a:srgbClr val="FF0000"/>
                </a:solidFill>
              </a:rPr>
              <a:t>Primary Prevention</a:t>
            </a:r>
            <a:endParaRPr lang="en-US" sz="2800" dirty="0">
              <a:solidFill>
                <a:srgbClr val="FF0000"/>
              </a:solidFill>
            </a:endParaRPr>
          </a:p>
        </p:txBody>
      </p:sp>
      <p:sp>
        <p:nvSpPr>
          <p:cNvPr id="14" name="Rectangle 7"/>
          <p:cNvSpPr/>
          <p:nvPr/>
        </p:nvSpPr>
        <p:spPr>
          <a:xfrm>
            <a:off x="5308847" y="6076527"/>
            <a:ext cx="3400345" cy="236265"/>
          </a:xfrm>
          <a:prstGeom prst="rect">
            <a:avLst/>
          </a:prstGeom>
        </p:spPr>
        <p:txBody>
          <a:bodyPr wrap="square" lIns="81579" tIns="40790" rIns="81579" bIns="40790">
            <a:spAutoFit/>
          </a:bodyPr>
          <a:lstStyle/>
          <a:p>
            <a:r>
              <a:rPr lang="en-US" altLang="ja-JP" sz="1000" dirty="0">
                <a:solidFill>
                  <a:srgbClr val="000000"/>
                </a:solidFill>
                <a:latin typeface="Corbel" pitchFamily="34" charset="0"/>
                <a:ea typeface="ＭＳ Ｐゴシック" pitchFamily="34" charset="-128"/>
              </a:rPr>
              <a:t>Source: WHO GHO, OECD , UK NHS, EIU, PHE Estimates</a:t>
            </a:r>
          </a:p>
        </p:txBody>
      </p:sp>
      <p:sp>
        <p:nvSpPr>
          <p:cNvPr id="15" name="Google Shape;58;p13"/>
          <p:cNvSpPr txBox="1"/>
          <p:nvPr/>
        </p:nvSpPr>
        <p:spPr>
          <a:xfrm>
            <a:off x="125550" y="2652274"/>
            <a:ext cx="1350825" cy="292991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t>
            </a:r>
            <a:r>
              <a:rPr lang="it-IT" sz="1000" b="1" dirty="0" smtClean="0">
                <a:solidFill>
                  <a:srgbClr val="79BCD6"/>
                </a:solidFill>
              </a:rPr>
              <a:t>ambientale e Sicurezza Luoghi di Lavoro </a:t>
            </a:r>
            <a:endParaRPr sz="1000" b="1" dirty="0">
              <a:solidFill>
                <a:srgbClr val="79BCD6"/>
              </a:solidFill>
            </a:endParaRPr>
          </a:p>
        </p:txBody>
      </p:sp>
    </p:spTree>
    <p:extLst>
      <p:ext uri="{BB962C8B-B14F-4D97-AF65-F5344CB8AC3E}">
        <p14:creationId xmlns:p14="http://schemas.microsoft.com/office/powerpoint/2010/main" val="349365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pic>
        <p:nvPicPr>
          <p:cNvPr id="9" name="Immagine 8"/>
          <p:cNvPicPr>
            <a:picLocks noChangeAspect="1"/>
          </p:cNvPicPr>
          <p:nvPr/>
        </p:nvPicPr>
        <p:blipFill>
          <a:blip r:embed="rId5"/>
          <a:stretch>
            <a:fillRect/>
          </a:stretch>
        </p:blipFill>
        <p:spPr>
          <a:xfrm>
            <a:off x="2227804" y="3575961"/>
            <a:ext cx="1403383" cy="1174072"/>
          </a:xfrm>
          <a:prstGeom prst="rect">
            <a:avLst/>
          </a:prstGeom>
        </p:spPr>
      </p:pic>
      <p:pic>
        <p:nvPicPr>
          <p:cNvPr id="10" name="Immagine 9"/>
          <p:cNvPicPr>
            <a:picLocks noChangeAspect="1"/>
          </p:cNvPicPr>
          <p:nvPr/>
        </p:nvPicPr>
        <p:blipFill>
          <a:blip r:embed="rId6"/>
          <a:stretch>
            <a:fillRect/>
          </a:stretch>
        </p:blipFill>
        <p:spPr>
          <a:xfrm>
            <a:off x="4043128" y="3387532"/>
            <a:ext cx="2081472" cy="2081472"/>
          </a:xfrm>
          <a:prstGeom prst="rect">
            <a:avLst/>
          </a:prstGeom>
        </p:spPr>
      </p:pic>
      <p:pic>
        <p:nvPicPr>
          <p:cNvPr id="12" name="Immagine 11"/>
          <p:cNvPicPr>
            <a:picLocks noChangeAspect="1"/>
          </p:cNvPicPr>
          <p:nvPr/>
        </p:nvPicPr>
        <p:blipFill>
          <a:blip r:embed="rId7"/>
          <a:stretch>
            <a:fillRect/>
          </a:stretch>
        </p:blipFill>
        <p:spPr>
          <a:xfrm>
            <a:off x="5951051" y="4433586"/>
            <a:ext cx="2901391" cy="1015487"/>
          </a:xfrm>
          <a:prstGeom prst="rect">
            <a:avLst/>
          </a:prstGeom>
        </p:spPr>
      </p:pic>
      <p:sp>
        <p:nvSpPr>
          <p:cNvPr id="2" name="Rettangolo 1"/>
          <p:cNvSpPr/>
          <p:nvPr/>
        </p:nvSpPr>
        <p:spPr>
          <a:xfrm>
            <a:off x="2126498" y="5453107"/>
            <a:ext cx="3331361"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it-IT" sz="2000" b="1" cap="none" spc="0" dirty="0" smtClean="0">
                <a:ln/>
                <a:solidFill>
                  <a:schemeClr val="accent3"/>
                </a:solidFill>
                <a:effectLst/>
              </a:rPr>
              <a:t>Dipartimenti Prevenzione </a:t>
            </a:r>
          </a:p>
          <a:p>
            <a:pPr algn="ctr"/>
            <a:r>
              <a:rPr lang="it-IT" sz="2000" b="1" cap="none" spc="0" dirty="0" smtClean="0">
                <a:ln/>
                <a:solidFill>
                  <a:schemeClr val="accent3"/>
                </a:solidFill>
                <a:effectLst/>
              </a:rPr>
              <a:t>ASL</a:t>
            </a:r>
            <a:endParaRPr lang="it-IT" sz="2000" b="1" cap="none" spc="0" dirty="0">
              <a:ln/>
              <a:solidFill>
                <a:schemeClr val="accent3"/>
              </a:solidFill>
              <a:effectLst/>
            </a:endParaRPr>
          </a:p>
        </p:txBody>
      </p:sp>
      <p:sp>
        <p:nvSpPr>
          <p:cNvPr id="4" name="Rettangolo 3"/>
          <p:cNvSpPr/>
          <p:nvPr/>
        </p:nvSpPr>
        <p:spPr>
          <a:xfrm>
            <a:off x="5285496" y="1988782"/>
            <a:ext cx="3714479"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it-IT" sz="1600" b="1" cap="none" spc="0" dirty="0" smtClean="0">
                <a:ln/>
                <a:solidFill>
                  <a:schemeClr val="accent3"/>
                </a:solidFill>
                <a:effectLst/>
              </a:rPr>
              <a:t>Ministero dell’Ambiente </a:t>
            </a:r>
          </a:p>
          <a:p>
            <a:pPr algn="ctr"/>
            <a:r>
              <a:rPr lang="it-IT" sz="1600" b="1" cap="none" spc="0" dirty="0" smtClean="0">
                <a:ln/>
                <a:solidFill>
                  <a:schemeClr val="accent3"/>
                </a:solidFill>
                <a:effectLst/>
              </a:rPr>
              <a:t>della Tutela del Territorio e del mare</a:t>
            </a:r>
            <a:endParaRPr lang="it-IT" sz="1600" b="1" cap="none" spc="0" dirty="0">
              <a:ln/>
              <a:solidFill>
                <a:schemeClr val="accent3"/>
              </a:solidFill>
              <a:effectLst/>
            </a:endParaRPr>
          </a:p>
        </p:txBody>
      </p:sp>
      <p:sp>
        <p:nvSpPr>
          <p:cNvPr id="6" name="Rettangolo 5"/>
          <p:cNvSpPr/>
          <p:nvPr/>
        </p:nvSpPr>
        <p:spPr>
          <a:xfrm>
            <a:off x="2227804" y="2811052"/>
            <a:ext cx="6250429" cy="523220"/>
          </a:xfrm>
          <a:prstGeom prst="rect">
            <a:avLst/>
          </a:prstGeom>
          <a:solidFill>
            <a:srgbClr val="FF0000">
              <a:alpha val="38000"/>
            </a:srgbClr>
          </a:solidFill>
        </p:spPr>
        <p:txBody>
          <a:bodyPr wrap="none" lIns="91440" tIns="45720" rIns="91440" bIns="45720">
            <a:spAutoFit/>
          </a:bodyPr>
          <a:lstStyle/>
          <a:p>
            <a:pPr algn="ctr"/>
            <a:r>
              <a:rPr lang="it-IT" sz="2800" b="1" i="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Narrow"/>
                <a:cs typeface="Arial Narrow"/>
              </a:rPr>
              <a:t>Sistema Nazionale di Prevenzione Sanitaria</a:t>
            </a:r>
            <a:endParaRPr lang="it-IT"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7" name="Rettangolo 6"/>
          <p:cNvSpPr/>
          <p:nvPr/>
        </p:nvSpPr>
        <p:spPr>
          <a:xfrm>
            <a:off x="2265650" y="1986433"/>
            <a:ext cx="2787943" cy="400110"/>
          </a:xfrm>
          <a:prstGeom prst="rect">
            <a:avLst/>
          </a:prstGeom>
          <a:noFill/>
        </p:spPr>
        <p:txBody>
          <a:bodyPr wrap="none" lIns="91440" tIns="45720" rIns="91440" bIns="45720">
            <a:spAutoFit/>
          </a:bodyPr>
          <a:lstStyle/>
          <a:p>
            <a:pPr algn="ctr"/>
            <a:r>
              <a:rPr lang="it-IT" sz="20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Ministero della salute</a:t>
            </a:r>
            <a:endParaRPr lang="it-IT" sz="2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6" name="Google Shape;58;p13"/>
          <p:cNvSpPr txBox="1"/>
          <p:nvPr/>
        </p:nvSpPr>
        <p:spPr>
          <a:xfrm>
            <a:off x="125550" y="2652274"/>
            <a:ext cx="1326720" cy="299087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t>
            </a:r>
            <a:r>
              <a:rPr lang="it-IT" sz="1000" b="1" dirty="0" smtClean="0">
                <a:solidFill>
                  <a:srgbClr val="79BCD6"/>
                </a:solidFill>
              </a:rPr>
              <a:t>ambientale e Sicurezza Luoghi di Lavoro </a:t>
            </a:r>
            <a:endParaRPr sz="1000" b="1" dirty="0">
              <a:solidFill>
                <a:srgbClr val="79BCD6"/>
              </a:solidFill>
            </a:endParaRPr>
          </a:p>
        </p:txBody>
      </p:sp>
    </p:spTree>
    <p:extLst>
      <p:ext uri="{BB962C8B-B14F-4D97-AF65-F5344CB8AC3E}">
        <p14:creationId xmlns:p14="http://schemas.microsoft.com/office/powerpoint/2010/main" val="1051626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17" name="Picture 3"/>
          <p:cNvPicPr>
            <a:picLocks noChangeAspect="1" noChangeArrowheads="1"/>
          </p:cNvPicPr>
          <p:nvPr/>
        </p:nvPicPr>
        <p:blipFill>
          <a:blip r:embed="rId3"/>
          <a:srcRect/>
          <a:stretch>
            <a:fillRect/>
          </a:stretch>
        </p:blipFill>
        <p:spPr bwMode="auto">
          <a:xfrm>
            <a:off x="2404258" y="2729459"/>
            <a:ext cx="6096000" cy="3425523"/>
          </a:xfrm>
          <a:prstGeom prst="rect">
            <a:avLst/>
          </a:prstGeom>
          <a:noFill/>
          <a:ln w="9525">
            <a:noFill/>
            <a:miter lim="800000"/>
            <a:headEnd/>
            <a:tailEnd/>
          </a:ln>
          <a:effectLst/>
        </p:spPr>
      </p:pic>
      <p:pic>
        <p:nvPicPr>
          <p:cNvPr id="54" name="Google Shape;54;p13"/>
          <p:cNvPicPr preferRelativeResize="0"/>
          <p:nvPr/>
        </p:nvPicPr>
        <p:blipFill>
          <a:blip r:embed="rId4">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5">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cxnSp>
        <p:nvCxnSpPr>
          <p:cNvPr id="60" name="Google Shape;60;p13"/>
          <p:cNvCxnSpPr/>
          <p:nvPr/>
        </p:nvCxnSpPr>
        <p:spPr>
          <a:xfrm>
            <a:off x="1885588" y="1560274"/>
            <a:ext cx="7289400" cy="0"/>
          </a:xfrm>
          <a:prstGeom prst="straightConnector1">
            <a:avLst/>
          </a:prstGeom>
          <a:noFill/>
          <a:ln w="19050" cap="flat" cmpd="sng">
            <a:solidFill>
              <a:srgbClr val="79BCD6"/>
            </a:solidFill>
            <a:prstDash val="solid"/>
            <a:round/>
            <a:headEnd type="none" w="med" len="med"/>
            <a:tailEnd type="none" w="med" len="med"/>
          </a:ln>
        </p:spPr>
      </p:cxnSp>
      <p:sp>
        <p:nvSpPr>
          <p:cNvPr id="16" name="Rettangolo 15"/>
          <p:cNvSpPr/>
          <p:nvPr/>
        </p:nvSpPr>
        <p:spPr>
          <a:xfrm>
            <a:off x="2264920" y="1722732"/>
            <a:ext cx="6530735" cy="1569660"/>
          </a:xfrm>
          <a:prstGeom prst="rect">
            <a:avLst/>
          </a:prstGeom>
          <a:noFill/>
        </p:spPr>
        <p:txBody>
          <a:bodyPr wrap="square" lIns="91440" tIns="45720" rIns="91440" bIns="45720">
            <a:spAutoFit/>
          </a:bodyPr>
          <a:lstStyle/>
          <a:p>
            <a:pPr algn="ctr"/>
            <a:r>
              <a:rPr lang="en-US" sz="3200" b="1" dirty="0">
                <a:ln w="900" cmpd="sng">
                  <a:solidFill>
                    <a:srgbClr val="4F81BD">
                      <a:satMod val="190000"/>
                      <a:alpha val="55000"/>
                    </a:srgbClr>
                  </a:solidFill>
                  <a:prstDash val="solid"/>
                </a:ln>
                <a:solidFill>
                  <a:srgbClr val="FFFF00"/>
                </a:solidFill>
                <a:effectLst>
                  <a:innerShdw blurRad="101600" dist="76200" dir="5400000">
                    <a:srgbClr val="4F81BD">
                      <a:satMod val="190000"/>
                      <a:tint val="100000"/>
                      <a:alpha val="74000"/>
                    </a:srgbClr>
                  </a:innerShdw>
                </a:effectLst>
              </a:rPr>
              <a:t>Human health and the health </a:t>
            </a:r>
          </a:p>
          <a:p>
            <a:pPr algn="ctr"/>
            <a:r>
              <a:rPr lang="en-US" sz="3200" b="1" dirty="0">
                <a:ln w="900" cmpd="sng">
                  <a:solidFill>
                    <a:srgbClr val="4F81BD">
                      <a:satMod val="190000"/>
                      <a:alpha val="55000"/>
                    </a:srgbClr>
                  </a:solidFill>
                  <a:prstDash val="solid"/>
                </a:ln>
                <a:solidFill>
                  <a:srgbClr val="FFFF00"/>
                </a:solidFill>
                <a:effectLst>
                  <a:innerShdw blurRad="101600" dist="76200" dir="5400000">
                    <a:srgbClr val="4F81BD">
                      <a:satMod val="190000"/>
                      <a:tint val="100000"/>
                      <a:alpha val="74000"/>
                    </a:srgbClr>
                  </a:innerShdw>
                </a:effectLst>
              </a:rPr>
              <a:t>of planet Earth </a:t>
            </a:r>
            <a:r>
              <a:rPr lang="en-US" sz="3200" b="1" dirty="0" smtClean="0">
                <a:ln w="900" cmpd="sng">
                  <a:solidFill>
                    <a:srgbClr val="4F81BD">
                      <a:satMod val="190000"/>
                      <a:alpha val="55000"/>
                    </a:srgbClr>
                  </a:solidFill>
                  <a:prstDash val="solid"/>
                </a:ln>
                <a:solidFill>
                  <a:srgbClr val="FFFF00"/>
                </a:solidFill>
                <a:effectLst>
                  <a:innerShdw blurRad="101600" dist="76200" dir="5400000">
                    <a:srgbClr val="4F81BD">
                      <a:satMod val="190000"/>
                      <a:tint val="100000"/>
                      <a:alpha val="74000"/>
                    </a:srgbClr>
                  </a:innerShdw>
                </a:effectLst>
              </a:rPr>
              <a:t>are </a:t>
            </a:r>
            <a:r>
              <a:rPr lang="en-US" sz="3200" b="1" dirty="0">
                <a:ln w="900" cmpd="sng">
                  <a:solidFill>
                    <a:srgbClr val="4F81BD">
                      <a:satMod val="190000"/>
                      <a:alpha val="55000"/>
                    </a:srgbClr>
                  </a:solidFill>
                  <a:prstDash val="solid"/>
                </a:ln>
                <a:solidFill>
                  <a:srgbClr val="FFFF00"/>
                </a:solidFill>
                <a:effectLst>
                  <a:innerShdw blurRad="101600" dist="76200" dir="5400000">
                    <a:srgbClr val="4F81BD">
                      <a:satMod val="190000"/>
                      <a:tint val="100000"/>
                      <a:alpha val="74000"/>
                    </a:srgbClr>
                  </a:innerShdw>
                </a:effectLst>
              </a:rPr>
              <a:t/>
            </a:r>
            <a:br>
              <a:rPr lang="en-US" sz="3200" b="1" dirty="0">
                <a:ln w="900" cmpd="sng">
                  <a:solidFill>
                    <a:srgbClr val="4F81BD">
                      <a:satMod val="190000"/>
                      <a:alpha val="55000"/>
                    </a:srgbClr>
                  </a:solidFill>
                  <a:prstDash val="solid"/>
                </a:ln>
                <a:solidFill>
                  <a:srgbClr val="FFFF00"/>
                </a:solidFill>
                <a:effectLst>
                  <a:innerShdw blurRad="101600" dist="76200" dir="5400000">
                    <a:srgbClr val="4F81BD">
                      <a:satMod val="190000"/>
                      <a:tint val="100000"/>
                      <a:alpha val="74000"/>
                    </a:srgbClr>
                  </a:innerShdw>
                </a:effectLst>
              </a:rPr>
            </a:br>
            <a:r>
              <a:rPr lang="en-US" sz="3200" b="1" dirty="0">
                <a:ln w="900" cmpd="sng">
                  <a:solidFill>
                    <a:srgbClr val="4F81BD">
                      <a:satMod val="190000"/>
                      <a:alpha val="55000"/>
                    </a:srgbClr>
                  </a:solidFill>
                  <a:prstDash val="solid"/>
                </a:ln>
                <a:solidFill>
                  <a:schemeClr val="bg1"/>
                </a:solidFill>
                <a:effectLst>
                  <a:innerShdw blurRad="101600" dist="76200" dir="5400000">
                    <a:srgbClr val="4F81BD">
                      <a:satMod val="190000"/>
                      <a:tint val="100000"/>
                      <a:alpha val="74000"/>
                    </a:srgbClr>
                  </a:innerShdw>
                </a:effectLst>
              </a:rPr>
              <a:t>strictly interconnected</a:t>
            </a:r>
            <a:endParaRPr lang="it-IT" sz="3200" b="1" dirty="0">
              <a:ln w="900" cmpd="sng">
                <a:solidFill>
                  <a:srgbClr val="4F81BD">
                    <a:satMod val="190000"/>
                    <a:alpha val="55000"/>
                  </a:srgbClr>
                </a:solidFill>
                <a:prstDash val="solid"/>
              </a:ln>
              <a:solidFill>
                <a:schemeClr val="bg1"/>
              </a:solidFill>
              <a:effectLst>
                <a:innerShdw blurRad="101600" dist="76200" dir="5400000">
                  <a:srgbClr val="4F81BD">
                    <a:satMod val="190000"/>
                    <a:tint val="100000"/>
                    <a:alpha val="74000"/>
                  </a:srgbClr>
                </a:innerShdw>
              </a:effectLst>
            </a:endParaRPr>
          </a:p>
        </p:txBody>
      </p:sp>
      <p:sp>
        <p:nvSpPr>
          <p:cNvPr id="9" name="Google Shape;58;p13"/>
          <p:cNvSpPr txBox="1"/>
          <p:nvPr/>
        </p:nvSpPr>
        <p:spPr>
          <a:xfrm>
            <a:off x="125550" y="2652275"/>
            <a:ext cx="1350825" cy="293977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t>
            </a:r>
            <a:r>
              <a:rPr lang="it-IT" sz="1000" b="1" dirty="0" smtClean="0">
                <a:solidFill>
                  <a:srgbClr val="79BCD6"/>
                </a:solidFill>
              </a:rPr>
              <a:t>ambientale e Sicurezza Luoghi di Lavoro </a:t>
            </a:r>
            <a:endParaRPr sz="1000" b="1" dirty="0">
              <a:solidFill>
                <a:srgbClr val="79BCD6"/>
              </a:solidFill>
            </a:endParaRPr>
          </a:p>
        </p:txBody>
      </p:sp>
    </p:spTree>
    <p:extLst>
      <p:ext uri="{BB962C8B-B14F-4D97-AF65-F5344CB8AC3E}">
        <p14:creationId xmlns:p14="http://schemas.microsoft.com/office/powerpoint/2010/main" val="6415146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cxnSp>
        <p:nvCxnSpPr>
          <p:cNvPr id="60" name="Google Shape;60;p13"/>
          <p:cNvCxnSpPr/>
          <p:nvPr/>
        </p:nvCxnSpPr>
        <p:spPr>
          <a:xfrm>
            <a:off x="1885588" y="1560274"/>
            <a:ext cx="7289400" cy="0"/>
          </a:xfrm>
          <a:prstGeom prst="straightConnector1">
            <a:avLst/>
          </a:prstGeom>
          <a:noFill/>
          <a:ln w="19050" cap="flat" cmpd="sng">
            <a:solidFill>
              <a:srgbClr val="79BCD6"/>
            </a:solidFill>
            <a:prstDash val="solid"/>
            <a:round/>
            <a:headEnd type="none" w="med" len="med"/>
            <a:tailEnd type="none" w="med" len="med"/>
          </a:ln>
        </p:spPr>
      </p:cxnSp>
      <p:sp>
        <p:nvSpPr>
          <p:cNvPr id="9" name="Titolo 1"/>
          <p:cNvSpPr txBox="1">
            <a:spLocks/>
          </p:cNvSpPr>
          <p:nvPr/>
        </p:nvSpPr>
        <p:spPr>
          <a:xfrm>
            <a:off x="1835039" y="1619107"/>
            <a:ext cx="7153991" cy="85010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US" sz="2400" b="1" dirty="0" err="1" smtClean="0">
                <a:solidFill>
                  <a:srgbClr val="FF0000"/>
                </a:solidFill>
                <a:latin typeface="Arial" pitchFamily="34" charset="0"/>
                <a:cs typeface="Arial" pitchFamily="34" charset="0"/>
              </a:rPr>
              <a:t>Ambiente</a:t>
            </a:r>
            <a:r>
              <a:rPr lang="en-US" sz="2400" b="1" dirty="0" smtClean="0">
                <a:solidFill>
                  <a:srgbClr val="FF0000"/>
                </a:solidFill>
                <a:latin typeface="Arial" pitchFamily="34" charset="0"/>
                <a:cs typeface="Arial" pitchFamily="34" charset="0"/>
              </a:rPr>
              <a:t> e salute </a:t>
            </a:r>
            <a:br>
              <a:rPr lang="en-US" sz="2400" b="1" dirty="0" smtClean="0">
                <a:solidFill>
                  <a:srgbClr val="FF0000"/>
                </a:solidFill>
                <a:latin typeface="Arial" pitchFamily="34" charset="0"/>
                <a:cs typeface="Arial" pitchFamily="34" charset="0"/>
              </a:rPr>
            </a:br>
            <a:r>
              <a:rPr lang="en-US" sz="2400" b="1" dirty="0" smtClean="0">
                <a:solidFill>
                  <a:srgbClr val="FF0000"/>
                </a:solidFill>
                <a:latin typeface="Arial" pitchFamily="34" charset="0"/>
                <a:cs typeface="Arial" pitchFamily="34" charset="0"/>
              </a:rPr>
              <a:t>la </a:t>
            </a:r>
            <a:r>
              <a:rPr lang="en-US" sz="2400" b="1" dirty="0" err="1" smtClean="0">
                <a:solidFill>
                  <a:srgbClr val="FF0000"/>
                </a:solidFill>
                <a:latin typeface="Arial" pitchFamily="34" charset="0"/>
                <a:cs typeface="Arial" pitchFamily="34" charset="0"/>
              </a:rPr>
              <a:t>richiesta</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delle</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comunità</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locali</a:t>
            </a:r>
            <a:endParaRPr lang="it-IT" sz="2400" dirty="0">
              <a:solidFill>
                <a:srgbClr val="FF0000"/>
              </a:solidFill>
              <a:latin typeface="Arial" pitchFamily="34" charset="0"/>
              <a:cs typeface="Arial" pitchFamily="34" charset="0"/>
            </a:endParaRPr>
          </a:p>
        </p:txBody>
      </p:sp>
      <p:pic>
        <p:nvPicPr>
          <p:cNvPr id="10" name="Picture 2" descr="C:\Users\a.dibenedetto\Pictures\f1_0_associazione-per-la-difesa-dell-ambiente-e-della-salute-dei-cittadini-ora-bast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27291">
            <a:off x="2071867" y="2813245"/>
            <a:ext cx="3333563" cy="20477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a.dibenedetto\Pictures\images tarant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06267">
            <a:off x="5548971" y="2883976"/>
            <a:ext cx="2917893" cy="1941725"/>
          </a:xfrm>
          <a:prstGeom prst="rect">
            <a:avLst/>
          </a:prstGeom>
          <a:noFill/>
          <a:extLst>
            <a:ext uri="{909E8E84-426E-40DD-AFC4-6F175D3DCCD1}">
              <a14:hiddenFill xmlns:a14="http://schemas.microsoft.com/office/drawing/2010/main">
                <a:solidFill>
                  <a:srgbClr val="FFFFFF"/>
                </a:solidFill>
              </a14:hiddenFill>
            </a:ext>
          </a:extLst>
        </p:spPr>
      </p:pic>
      <p:sp>
        <p:nvSpPr>
          <p:cNvPr id="12" name="Segnaposto contenuto 2"/>
          <p:cNvSpPr txBox="1">
            <a:spLocks/>
          </p:cNvSpPr>
          <p:nvPr/>
        </p:nvSpPr>
        <p:spPr>
          <a:xfrm>
            <a:off x="1428190" y="5066825"/>
            <a:ext cx="7219099" cy="15407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r>
              <a:rPr lang="it-IT" sz="1800" b="1" dirty="0" smtClean="0">
                <a:solidFill>
                  <a:srgbClr val="FF0000"/>
                </a:solidFill>
                <a:latin typeface="Arial" pitchFamily="34" charset="0"/>
                <a:cs typeface="Arial" pitchFamily="34" charset="0"/>
              </a:rPr>
              <a:t>A fronte dell’aumentata sensibilità delle comunità locali alle problematiche ambientali e sanitarie, è emersa una forte richiesta di valutare gli impatti sulla salute in aree caratterizzate dalla rilevanza di fattori di rischio ambientale</a:t>
            </a:r>
            <a:r>
              <a:rPr lang="it-IT" sz="1800" b="1" dirty="0" smtClean="0">
                <a:solidFill>
                  <a:schemeClr val="bg1"/>
                </a:solidFill>
                <a:latin typeface="Arial" pitchFamily="34" charset="0"/>
                <a:cs typeface="Arial" pitchFamily="34" charset="0"/>
              </a:rPr>
              <a:t>.</a:t>
            </a:r>
            <a:endParaRPr lang="it-IT" sz="1800" b="1" dirty="0">
              <a:solidFill>
                <a:schemeClr val="bg1"/>
              </a:solidFill>
              <a:latin typeface="Arial" pitchFamily="34" charset="0"/>
              <a:cs typeface="Arial" pitchFamily="34" charset="0"/>
            </a:endParaRPr>
          </a:p>
        </p:txBody>
      </p:sp>
      <p:sp>
        <p:nvSpPr>
          <p:cNvPr id="13" name="Google Shape;58;p13"/>
          <p:cNvSpPr txBox="1"/>
          <p:nvPr/>
        </p:nvSpPr>
        <p:spPr>
          <a:xfrm>
            <a:off x="125550" y="2652274"/>
            <a:ext cx="1350825" cy="292991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t>
            </a:r>
            <a:r>
              <a:rPr lang="it-IT" sz="1000" b="1" dirty="0" smtClean="0">
                <a:solidFill>
                  <a:srgbClr val="79BCD6"/>
                </a:solidFill>
              </a:rPr>
              <a:t>ambientale e Sicurezza Luoghi di Lavoro </a:t>
            </a:r>
            <a:endParaRPr sz="1000" b="1" dirty="0">
              <a:solidFill>
                <a:srgbClr val="79BCD6"/>
              </a:solidFill>
            </a:endParaRPr>
          </a:p>
        </p:txBody>
      </p:sp>
    </p:spTree>
    <p:extLst>
      <p:ext uri="{BB962C8B-B14F-4D97-AF65-F5344CB8AC3E}">
        <p14:creationId xmlns:p14="http://schemas.microsoft.com/office/powerpoint/2010/main" val="23574130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cxnSp>
        <p:nvCxnSpPr>
          <p:cNvPr id="60" name="Google Shape;60;p13"/>
          <p:cNvCxnSpPr/>
          <p:nvPr/>
        </p:nvCxnSpPr>
        <p:spPr>
          <a:xfrm>
            <a:off x="1885515" y="1593071"/>
            <a:ext cx="7289400" cy="0"/>
          </a:xfrm>
          <a:prstGeom prst="straightConnector1">
            <a:avLst/>
          </a:prstGeom>
          <a:noFill/>
          <a:ln w="19050" cap="flat" cmpd="sng">
            <a:solidFill>
              <a:srgbClr val="79BCD6"/>
            </a:solidFill>
            <a:prstDash val="solid"/>
            <a:round/>
            <a:headEnd type="none" w="med" len="med"/>
            <a:tailEnd type="none" w="med" len="med"/>
          </a:ln>
        </p:spPr>
      </p:cxnSp>
      <p:pic>
        <p:nvPicPr>
          <p:cNvPr id="9" name="Picture 17" descr="C:\Users\Di Benedetto\Desktop\testi complessità\Laudato si 001.jpg"/>
          <p:cNvPicPr>
            <a:picLocks noChangeAspect="1" noChangeArrowheads="1"/>
          </p:cNvPicPr>
          <p:nvPr/>
        </p:nvPicPr>
        <p:blipFill>
          <a:blip r:embed="rId5" cstate="print"/>
          <a:srcRect/>
          <a:stretch>
            <a:fillRect/>
          </a:stretch>
        </p:blipFill>
        <p:spPr bwMode="auto">
          <a:xfrm>
            <a:off x="5312572" y="1802674"/>
            <a:ext cx="1224708" cy="1924734"/>
          </a:xfrm>
          <a:prstGeom prst="rect">
            <a:avLst/>
          </a:prstGeom>
          <a:noFill/>
        </p:spPr>
      </p:pic>
      <p:sp>
        <p:nvSpPr>
          <p:cNvPr id="10" name="CasellaDiTesto 9"/>
          <p:cNvSpPr txBox="1"/>
          <p:nvPr/>
        </p:nvSpPr>
        <p:spPr>
          <a:xfrm>
            <a:off x="2377440" y="3370771"/>
            <a:ext cx="6500008" cy="3046988"/>
          </a:xfrm>
          <a:prstGeom prst="rect">
            <a:avLst/>
          </a:prstGeom>
          <a:solidFill>
            <a:schemeClr val="bg1"/>
          </a:solidFill>
          <a:scene3d>
            <a:camera prst="perspectiveRelaxedModerately"/>
            <a:lightRig rig="chilly" dir="t"/>
          </a:scene3d>
        </p:spPr>
        <p:txBody>
          <a:bodyPr wrap="square" rtlCol="0">
            <a:spAutoFit/>
          </a:bodyPr>
          <a:lstStyle/>
          <a:p>
            <a:pPr algn="just"/>
            <a:r>
              <a:rPr lang="it-IT" sz="1800" dirty="0">
                <a:solidFill>
                  <a:srgbClr val="9BBB59">
                    <a:lumMod val="50000"/>
                  </a:srgbClr>
                </a:solidFill>
              </a:rPr>
              <a:t>Le ragioni per le quali un luogo viene inquinato richiedono un’analisi del funzionamento della società, della sua economia, del suo comportamento, </a:t>
            </a:r>
            <a:r>
              <a:rPr lang="it-IT" sz="1800" b="1" dirty="0">
                <a:solidFill>
                  <a:srgbClr val="9BBB59">
                    <a:lumMod val="50000"/>
                  </a:srgbClr>
                </a:solidFill>
              </a:rPr>
              <a:t>dei suoi modi di comprendere la realtà</a:t>
            </a:r>
            <a:r>
              <a:rPr lang="it-IT" sz="1800" dirty="0">
                <a:solidFill>
                  <a:srgbClr val="9BBB59">
                    <a:lumMod val="50000"/>
                  </a:srgbClr>
                </a:solidFill>
              </a:rPr>
              <a:t> </a:t>
            </a:r>
            <a:r>
              <a:rPr lang="it-IT" sz="1800" dirty="0" err="1">
                <a:solidFill>
                  <a:srgbClr val="9BBB59">
                    <a:lumMod val="50000"/>
                  </a:srgbClr>
                </a:solidFill>
              </a:rPr>
              <a:t>………</a:t>
            </a:r>
            <a:r>
              <a:rPr lang="it-IT" sz="1800" dirty="0">
                <a:solidFill>
                  <a:srgbClr val="9BBB59">
                    <a:lumMod val="50000"/>
                  </a:srgbClr>
                </a:solidFill>
              </a:rPr>
              <a:t>..</a:t>
            </a:r>
          </a:p>
          <a:p>
            <a:pPr algn="just"/>
            <a:r>
              <a:rPr lang="it-IT" sz="1800" dirty="0">
                <a:solidFill>
                  <a:srgbClr val="9BBB59">
                    <a:lumMod val="50000"/>
                  </a:srgbClr>
                </a:solidFill>
              </a:rPr>
              <a:t>Data l’ampiezza dei cambiamenti, non è più possibile trovare una risposta specifica e indipendente per ogni singola parte del problema. E’ fondamentale </a:t>
            </a:r>
            <a:r>
              <a:rPr lang="it-IT" sz="1800" b="1" dirty="0">
                <a:solidFill>
                  <a:srgbClr val="9BBB59">
                    <a:lumMod val="50000"/>
                  </a:srgbClr>
                </a:solidFill>
              </a:rPr>
              <a:t>cercare soluzioni integrali</a:t>
            </a:r>
            <a:r>
              <a:rPr lang="it-IT" sz="1800" dirty="0">
                <a:solidFill>
                  <a:srgbClr val="9BBB59">
                    <a:lumMod val="50000"/>
                  </a:srgbClr>
                </a:solidFill>
              </a:rPr>
              <a:t>, che considerino le interazioni dei sistemi naturali tra loro e con i sistemi sociali” </a:t>
            </a:r>
          </a:p>
          <a:p>
            <a:r>
              <a:rPr lang="it-IT" dirty="0">
                <a:solidFill>
                  <a:srgbClr val="9BBB59">
                    <a:lumMod val="50000"/>
                  </a:srgbClr>
                </a:solidFill>
              </a:rPr>
              <a:t>		        	</a:t>
            </a:r>
            <a:endParaRPr lang="it-IT" sz="1600" i="1" dirty="0">
              <a:solidFill>
                <a:srgbClr val="9BBB59">
                  <a:lumMod val="50000"/>
                </a:srgbClr>
              </a:solidFill>
            </a:endParaRPr>
          </a:p>
          <a:p>
            <a:endParaRPr lang="it-IT" sz="1600" i="1" dirty="0">
              <a:solidFill>
                <a:srgbClr val="EEECE1">
                  <a:lumMod val="50000"/>
                </a:srgbClr>
              </a:solidFill>
            </a:endParaRPr>
          </a:p>
        </p:txBody>
      </p:sp>
      <p:sp>
        <p:nvSpPr>
          <p:cNvPr id="11" name="Google Shape;58;p13"/>
          <p:cNvSpPr txBox="1"/>
          <p:nvPr/>
        </p:nvSpPr>
        <p:spPr>
          <a:xfrm>
            <a:off x="125550" y="2652275"/>
            <a:ext cx="1350825" cy="299958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t>
            </a:r>
            <a:r>
              <a:rPr lang="it-IT" sz="1000" b="1" dirty="0" smtClean="0">
                <a:solidFill>
                  <a:srgbClr val="79BCD6"/>
                </a:solidFill>
              </a:rPr>
              <a:t>ambientale e Sicurezza Luoghi di Lavoro </a:t>
            </a:r>
            <a:endParaRPr sz="1000" b="1" dirty="0">
              <a:solidFill>
                <a:srgbClr val="79BCD6"/>
              </a:solidFill>
            </a:endParaRPr>
          </a:p>
        </p:txBody>
      </p:sp>
    </p:spTree>
    <p:extLst>
      <p:ext uri="{BB962C8B-B14F-4D97-AF65-F5344CB8AC3E}">
        <p14:creationId xmlns:p14="http://schemas.microsoft.com/office/powerpoint/2010/main" val="310569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20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20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20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2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cxnSp>
        <p:nvCxnSpPr>
          <p:cNvPr id="60" name="Google Shape;60;p13"/>
          <p:cNvCxnSpPr/>
          <p:nvPr/>
        </p:nvCxnSpPr>
        <p:spPr>
          <a:xfrm>
            <a:off x="1885515" y="1593071"/>
            <a:ext cx="7289400" cy="0"/>
          </a:xfrm>
          <a:prstGeom prst="straightConnector1">
            <a:avLst/>
          </a:prstGeom>
          <a:noFill/>
          <a:ln w="19050" cap="flat" cmpd="sng">
            <a:solidFill>
              <a:srgbClr val="79BCD6"/>
            </a:solidFill>
            <a:prstDash val="solid"/>
            <a:round/>
            <a:headEnd type="none" w="med" len="med"/>
            <a:tailEnd type="none" w="med" len="med"/>
          </a:ln>
        </p:spPr>
      </p:cxnSp>
      <p:sp>
        <p:nvSpPr>
          <p:cNvPr id="2" name="Rettangolo 1"/>
          <p:cNvSpPr/>
          <p:nvPr/>
        </p:nvSpPr>
        <p:spPr>
          <a:xfrm>
            <a:off x="2059813" y="2893313"/>
            <a:ext cx="6208751" cy="769441"/>
          </a:xfrm>
          <a:prstGeom prst="rect">
            <a:avLst/>
          </a:prstGeom>
          <a:noFill/>
        </p:spPr>
        <p:txBody>
          <a:bodyPr wrap="none" lIns="91440" tIns="45720" rIns="91440" bIns="45720">
            <a:spAutoFit/>
          </a:bodyPr>
          <a:lstStyle/>
          <a:p>
            <a:pPr algn="ctr"/>
            <a:r>
              <a:rPr lang="it-IT" sz="4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Grazie per l’attenzione</a:t>
            </a:r>
            <a:endParaRPr lang="it-IT"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8" name="Google Shape;58;p13"/>
          <p:cNvSpPr txBox="1"/>
          <p:nvPr/>
        </p:nvSpPr>
        <p:spPr>
          <a:xfrm>
            <a:off x="78378" y="2699657"/>
            <a:ext cx="1397998" cy="283028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t>
            </a:r>
            <a:r>
              <a:rPr lang="it-IT" sz="1000" b="1" dirty="0" smtClean="0">
                <a:solidFill>
                  <a:srgbClr val="79BCD6"/>
                </a:solidFill>
              </a:rPr>
              <a:t>ambientale e Sicurezza Luoghi di Lavoro </a:t>
            </a:r>
            <a:endParaRPr sz="1000" b="1" dirty="0">
              <a:solidFill>
                <a:srgbClr val="79BCD6"/>
              </a:solidFill>
            </a:endParaRPr>
          </a:p>
        </p:txBody>
      </p:sp>
    </p:spTree>
    <p:extLst>
      <p:ext uri="{BB962C8B-B14F-4D97-AF65-F5344CB8AC3E}">
        <p14:creationId xmlns:p14="http://schemas.microsoft.com/office/powerpoint/2010/main" val="14363439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sp>
        <p:nvSpPr>
          <p:cNvPr id="57" name="Google Shape;57;p13"/>
          <p:cNvSpPr txBox="1"/>
          <p:nvPr/>
        </p:nvSpPr>
        <p:spPr>
          <a:xfrm>
            <a:off x="1710575" y="1555498"/>
            <a:ext cx="6841242" cy="579877"/>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GB" sz="2400" dirty="0" smtClean="0">
                <a:solidFill>
                  <a:schemeClr val="accent5">
                    <a:lumMod val="75000"/>
                  </a:schemeClr>
                </a:solidFill>
              </a:rPr>
              <a:t>Evidence of an </a:t>
            </a:r>
            <a:r>
              <a:rPr lang="en-GB" sz="2400" dirty="0" err="1" smtClean="0">
                <a:solidFill>
                  <a:schemeClr val="accent5">
                    <a:lumMod val="75000"/>
                  </a:schemeClr>
                </a:solidFill>
              </a:rPr>
              <a:t>anthropocene</a:t>
            </a:r>
            <a:r>
              <a:rPr lang="en-GB" sz="2400" dirty="0" smtClean="0">
                <a:solidFill>
                  <a:schemeClr val="accent5">
                    <a:lumMod val="75000"/>
                  </a:schemeClr>
                </a:solidFill>
              </a:rPr>
              <a:t> epoch</a:t>
            </a:r>
            <a:endParaRPr sz="2400" dirty="0">
              <a:solidFill>
                <a:schemeClr val="accent5">
                  <a:lumMod val="75000"/>
                </a:schemeClr>
              </a:solidFill>
            </a:endParaRPr>
          </a:p>
        </p:txBody>
      </p:sp>
      <p:sp>
        <p:nvSpPr>
          <p:cNvPr id="58" name="Google Shape;58;p13"/>
          <p:cNvSpPr txBox="1"/>
          <p:nvPr/>
        </p:nvSpPr>
        <p:spPr>
          <a:xfrm>
            <a:off x="125550" y="2652275"/>
            <a:ext cx="1350900" cy="23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t>
            </a:r>
            <a:r>
              <a:rPr lang="it-IT" sz="1000" b="1" dirty="0" smtClean="0">
                <a:solidFill>
                  <a:srgbClr val="79BCD6"/>
                </a:solidFill>
              </a:rPr>
              <a:t>ambientale e Sicurezza Luoghi di Lavoro</a:t>
            </a:r>
            <a:endParaRPr sz="1000" b="1" dirty="0">
              <a:solidFill>
                <a:srgbClr val="79BCD6"/>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pic>
        <p:nvPicPr>
          <p:cNvPr id="32" name="Picture 2" descr="C:\Users\a.dibenedetto\Desktop\corso malattie emergenti e riemergenti\Antropocene\F1.lar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0361" y="2096885"/>
            <a:ext cx="2748458" cy="3251411"/>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1503011" y="5412583"/>
            <a:ext cx="6923314" cy="1169551"/>
          </a:xfrm>
          <a:prstGeom prst="rect">
            <a:avLst/>
          </a:prstGeom>
          <a:noFill/>
        </p:spPr>
        <p:txBody>
          <a:bodyPr wrap="square" rtlCol="0">
            <a:spAutoFit/>
          </a:bodyPr>
          <a:lstStyle/>
          <a:p>
            <a:r>
              <a:rPr lang="it-IT" b="1" dirty="0">
                <a:solidFill>
                  <a:schemeClr val="accent5">
                    <a:lumMod val="75000"/>
                  </a:schemeClr>
                </a:solidFill>
              </a:rPr>
              <a:t>Firme geochimiche con  elevati livelli di idrocarburi poliaromatici, </a:t>
            </a:r>
            <a:r>
              <a:rPr lang="it-IT" b="1" dirty="0" err="1">
                <a:solidFill>
                  <a:schemeClr val="accent5">
                    <a:lumMod val="75000"/>
                  </a:schemeClr>
                </a:solidFill>
              </a:rPr>
              <a:t>policlorurati</a:t>
            </a:r>
            <a:r>
              <a:rPr lang="it-IT" b="1" dirty="0">
                <a:solidFill>
                  <a:schemeClr val="accent5">
                    <a:lumMod val="75000"/>
                  </a:schemeClr>
                </a:solidFill>
              </a:rPr>
              <a:t> </a:t>
            </a:r>
            <a:r>
              <a:rPr lang="it-IT" b="1" dirty="0" err="1">
                <a:solidFill>
                  <a:schemeClr val="accent5">
                    <a:lumMod val="75000"/>
                  </a:schemeClr>
                </a:solidFill>
              </a:rPr>
              <a:t>bifenili</a:t>
            </a:r>
            <a:r>
              <a:rPr lang="it-IT" b="1" dirty="0">
                <a:solidFill>
                  <a:schemeClr val="accent5">
                    <a:lumMod val="75000"/>
                  </a:schemeClr>
                </a:solidFill>
              </a:rPr>
              <a:t> , residui di pesticidi, Piombo da benzine.   Azoto e fosforo nel suolo raddoppiati  per la diffusione di fertilizzanti, </a:t>
            </a:r>
            <a:r>
              <a:rPr lang="it-IT" b="1" dirty="0" smtClean="0">
                <a:solidFill>
                  <a:schemeClr val="accent5">
                    <a:lumMod val="75000"/>
                  </a:schemeClr>
                </a:solidFill>
              </a:rPr>
              <a:t>stanno generando </a:t>
            </a:r>
            <a:r>
              <a:rPr lang="it-IT" b="1" dirty="0">
                <a:solidFill>
                  <a:schemeClr val="accent5">
                    <a:lumMod val="75000"/>
                  </a:schemeClr>
                </a:solidFill>
              </a:rPr>
              <a:t>firme diffuse nei </a:t>
            </a:r>
            <a:r>
              <a:rPr lang="it-IT" b="1" dirty="0" err="1" smtClean="0">
                <a:solidFill>
                  <a:schemeClr val="accent5">
                    <a:lumMod val="75000"/>
                  </a:schemeClr>
                </a:solidFill>
              </a:rPr>
              <a:t>nei</a:t>
            </a:r>
            <a:r>
              <a:rPr lang="it-IT" b="1" dirty="0" smtClean="0">
                <a:solidFill>
                  <a:schemeClr val="accent5">
                    <a:lumMod val="75000"/>
                  </a:schemeClr>
                </a:solidFill>
              </a:rPr>
              <a:t> laghi e  </a:t>
            </a:r>
            <a:r>
              <a:rPr lang="it-IT" b="1" dirty="0">
                <a:solidFill>
                  <a:schemeClr val="accent5">
                    <a:lumMod val="75000"/>
                  </a:schemeClr>
                </a:solidFill>
              </a:rPr>
              <a:t>nei ghiacciai della </a:t>
            </a:r>
            <a:r>
              <a:rPr lang="it-IT" b="1" dirty="0" smtClean="0">
                <a:solidFill>
                  <a:schemeClr val="accent5">
                    <a:lumMod val="75000"/>
                  </a:schemeClr>
                </a:solidFill>
              </a:rPr>
              <a:t>Groenlandia</a:t>
            </a:r>
            <a:endParaRPr lang="it-IT" b="1" dirty="0">
              <a:solidFill>
                <a:srgbClr val="FFFF00"/>
              </a:solidFill>
            </a:endParaRPr>
          </a:p>
          <a:p>
            <a:endParaRPr lang="it-IT" b="1" dirty="0">
              <a:solidFill>
                <a:schemeClr val="accent5">
                  <a:lumMod val="75000"/>
                </a:schemeClr>
              </a:solidFill>
            </a:endParaRPr>
          </a:p>
        </p:txBody>
      </p:sp>
      <p:sp>
        <p:nvSpPr>
          <p:cNvPr id="4" name="Rettangolo 3"/>
          <p:cNvSpPr/>
          <p:nvPr/>
        </p:nvSpPr>
        <p:spPr>
          <a:xfrm>
            <a:off x="3708082" y="4800575"/>
            <a:ext cx="1935145" cy="523220"/>
          </a:xfrm>
          <a:prstGeom prst="rect">
            <a:avLst/>
          </a:prstGeom>
        </p:spPr>
        <p:txBody>
          <a:bodyPr wrap="none">
            <a:spAutoFit/>
          </a:bodyPr>
          <a:lstStyle/>
          <a:p>
            <a:pPr algn="ctr"/>
            <a:r>
              <a:rPr lang="it-IT" b="1" dirty="0" smtClean="0">
                <a:solidFill>
                  <a:srgbClr val="FFFF00"/>
                </a:solidFill>
              </a:rPr>
              <a:t>Record stratigrafico </a:t>
            </a:r>
          </a:p>
          <a:p>
            <a:pPr algn="ctr"/>
            <a:r>
              <a:rPr lang="it-IT" b="1" dirty="0" smtClean="0">
                <a:solidFill>
                  <a:srgbClr val="FFFF00"/>
                </a:solidFill>
              </a:rPr>
              <a:t>«</a:t>
            </a:r>
            <a:r>
              <a:rPr lang="it-IT" b="1" dirty="0" err="1" smtClean="0">
                <a:solidFill>
                  <a:srgbClr val="FFFF00"/>
                </a:solidFill>
              </a:rPr>
              <a:t>technofossils</a:t>
            </a:r>
            <a:r>
              <a:rPr lang="it-IT" b="1" dirty="0">
                <a:solidFill>
                  <a:srgbClr val="FFFF00"/>
                </a:solidFill>
              </a:rPr>
              <a:t>»</a:t>
            </a:r>
            <a:endParaRPr lang="it-IT" dirty="0"/>
          </a:p>
        </p:txBody>
      </p:sp>
      <p:sp>
        <p:nvSpPr>
          <p:cNvPr id="33" name="Rettangolo 32"/>
          <p:cNvSpPr/>
          <p:nvPr/>
        </p:nvSpPr>
        <p:spPr>
          <a:xfrm>
            <a:off x="6305479" y="3356531"/>
            <a:ext cx="2316480" cy="523220"/>
          </a:xfrm>
          <a:prstGeom prst="rect">
            <a:avLst/>
          </a:prstGeom>
        </p:spPr>
        <p:txBody>
          <a:bodyPr wrap="square">
            <a:spAutoFit/>
          </a:bodyPr>
          <a:lstStyle/>
          <a:p>
            <a:r>
              <a:rPr lang="en-GB" b="1" i="1" dirty="0" smtClean="0">
                <a:solidFill>
                  <a:srgbClr val="C00000"/>
                </a:solidFill>
              </a:rPr>
              <a:t>Science </a:t>
            </a:r>
            <a:r>
              <a:rPr lang="en-GB" b="1" dirty="0" smtClean="0">
                <a:solidFill>
                  <a:srgbClr val="C00000"/>
                </a:solidFill>
              </a:rPr>
              <a:t> 08 Jan 2016</a:t>
            </a:r>
          </a:p>
          <a:p>
            <a:r>
              <a:rPr lang="en-GB" b="1" dirty="0" smtClean="0">
                <a:solidFill>
                  <a:srgbClr val="C00000"/>
                </a:solidFill>
              </a:rPr>
              <a:t>Vol. 351, Issue 6269</a:t>
            </a:r>
            <a:endParaRPr lang="it-IT" b="1" dirty="0">
              <a:solidFill>
                <a:srgbClr val="C00000"/>
              </a:solidFill>
            </a:endParaRPr>
          </a:p>
        </p:txBody>
      </p:sp>
    </p:spTree>
    <p:extLst>
      <p:ext uri="{BB962C8B-B14F-4D97-AF65-F5344CB8AC3E}">
        <p14:creationId xmlns:p14="http://schemas.microsoft.com/office/powerpoint/2010/main" val="8146539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sp>
        <p:nvSpPr>
          <p:cNvPr id="58" name="Google Shape;58;p13"/>
          <p:cNvSpPr txBox="1"/>
          <p:nvPr/>
        </p:nvSpPr>
        <p:spPr>
          <a:xfrm>
            <a:off x="125550" y="2652274"/>
            <a:ext cx="1241696" cy="279929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t>
            </a:r>
            <a:r>
              <a:rPr lang="it-IT" sz="1000" b="1" dirty="0" smtClean="0">
                <a:solidFill>
                  <a:srgbClr val="79BCD6"/>
                </a:solidFill>
              </a:rPr>
              <a:t>ambientale e Sicurezza Luoghi di Lavoro</a:t>
            </a:r>
            <a:endParaRPr sz="1000" b="1" dirty="0">
              <a:solidFill>
                <a:srgbClr val="79BCD6"/>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sp>
        <p:nvSpPr>
          <p:cNvPr id="3" name="Rettangolo 2"/>
          <p:cNvSpPr/>
          <p:nvPr/>
        </p:nvSpPr>
        <p:spPr>
          <a:xfrm>
            <a:off x="1759794" y="2727441"/>
            <a:ext cx="7027154" cy="3108543"/>
          </a:xfrm>
          <a:prstGeom prst="rect">
            <a:avLst/>
          </a:prstGeom>
        </p:spPr>
        <p:txBody>
          <a:bodyPr wrap="square">
            <a:spAutoFit/>
          </a:bodyPr>
          <a:lstStyle/>
          <a:p>
            <a:r>
              <a:rPr lang="it-IT" b="1" dirty="0">
                <a:solidFill>
                  <a:srgbClr val="FF0000"/>
                </a:solidFill>
                <a:latin typeface="Arial Narrow"/>
                <a:cs typeface="Arial Narrow"/>
              </a:rPr>
              <a:t>ANNI ‘70</a:t>
            </a:r>
          </a:p>
          <a:p>
            <a:r>
              <a:rPr lang="it-IT" dirty="0">
                <a:latin typeface="Arial Narrow"/>
                <a:cs typeface="Arial Narrow"/>
              </a:rPr>
              <a:t>Approvazione di programmi per la difesa dell’ambiente e organizzazione di strutture tecnico-amministrativo dedicate </a:t>
            </a:r>
          </a:p>
          <a:p>
            <a:endParaRPr lang="it-IT" b="1" dirty="0" smtClean="0">
              <a:solidFill>
                <a:srgbClr val="FF0000"/>
              </a:solidFill>
              <a:latin typeface="Arial Narrow"/>
              <a:cs typeface="Arial Narrow"/>
            </a:endParaRPr>
          </a:p>
          <a:p>
            <a:r>
              <a:rPr lang="it-IT" b="1" dirty="0" smtClean="0">
                <a:solidFill>
                  <a:srgbClr val="FF0000"/>
                </a:solidFill>
                <a:latin typeface="Arial Narrow"/>
                <a:cs typeface="Arial Narrow"/>
              </a:rPr>
              <a:t>ANNI </a:t>
            </a:r>
            <a:r>
              <a:rPr lang="it-IT" b="1" dirty="0">
                <a:solidFill>
                  <a:srgbClr val="FF0000"/>
                </a:solidFill>
                <a:latin typeface="Arial Narrow"/>
                <a:cs typeface="Arial Narrow"/>
              </a:rPr>
              <a:t>‘80-’90 </a:t>
            </a:r>
            <a:r>
              <a:rPr lang="it-IT" dirty="0">
                <a:latin typeface="Arial Narrow"/>
                <a:cs typeface="Arial Narrow"/>
              </a:rPr>
              <a:t>organizzazioni sovranazionali es. ONU, EU, IARC…</a:t>
            </a:r>
          </a:p>
          <a:p>
            <a:r>
              <a:rPr lang="it-IT" dirty="0">
                <a:latin typeface="Arial Narrow"/>
                <a:cs typeface="Arial Narrow"/>
              </a:rPr>
              <a:t>Programmi internazionali sul controllo dei rischi ambientali</a:t>
            </a:r>
          </a:p>
          <a:p>
            <a:endParaRPr lang="it-IT" dirty="0">
              <a:latin typeface="Arial Narrow"/>
              <a:cs typeface="Arial Narrow"/>
            </a:endParaRPr>
          </a:p>
          <a:p>
            <a:r>
              <a:rPr lang="it-IT" b="1" dirty="0">
                <a:solidFill>
                  <a:srgbClr val="FF0000"/>
                </a:solidFill>
                <a:latin typeface="Arial Narrow"/>
                <a:cs typeface="Arial Narrow"/>
              </a:rPr>
              <a:t>1978 (Legge 833) NASCE IL SSN</a:t>
            </a:r>
          </a:p>
          <a:p>
            <a:r>
              <a:rPr lang="it-IT" dirty="0">
                <a:latin typeface="Arial Narrow"/>
                <a:cs typeface="Arial Narrow"/>
              </a:rPr>
              <a:t>Istituzione  SSN per la tutela della salute fisica e psichica di tutta la</a:t>
            </a:r>
          </a:p>
          <a:p>
            <a:r>
              <a:rPr lang="it-IT" dirty="0">
                <a:latin typeface="Arial Narrow"/>
                <a:cs typeface="Arial Narrow"/>
              </a:rPr>
              <a:t>popolazione (riferimento anche alla fasce vulnerabili)</a:t>
            </a:r>
          </a:p>
          <a:p>
            <a:r>
              <a:rPr lang="it-IT" dirty="0">
                <a:latin typeface="Arial Narrow"/>
                <a:cs typeface="Arial Narrow"/>
              </a:rPr>
              <a:t>h) </a:t>
            </a:r>
            <a:r>
              <a:rPr lang="it-IT" b="1" dirty="0" smtClean="0">
                <a:latin typeface="Arial Narrow"/>
                <a:cs typeface="Arial Narrow"/>
              </a:rPr>
              <a:t>identificazione e eliminazione delle cause degli inquinamento dell’atmosfera, delle acque e del suolo</a:t>
            </a:r>
          </a:p>
          <a:p>
            <a:r>
              <a:rPr lang="it-IT" dirty="0" smtClean="0">
                <a:latin typeface="Arial Narrow"/>
                <a:cs typeface="Arial Narrow"/>
              </a:rPr>
              <a:t>Obiettivi</a:t>
            </a:r>
            <a:r>
              <a:rPr lang="it-IT" dirty="0">
                <a:latin typeface="Arial Narrow"/>
                <a:cs typeface="Arial Narrow"/>
              </a:rPr>
              <a:t>: promozione e salvaguardia della salubrità e dell’igiene dell’ambiente</a:t>
            </a:r>
          </a:p>
          <a:p>
            <a:r>
              <a:rPr lang="it-IT" dirty="0">
                <a:latin typeface="Arial Narrow"/>
                <a:cs typeface="Arial Narrow"/>
              </a:rPr>
              <a:t>naturale di vita e di lavoro</a:t>
            </a:r>
          </a:p>
        </p:txBody>
      </p:sp>
      <p:sp>
        <p:nvSpPr>
          <p:cNvPr id="16" name="CasellaDiTesto 15"/>
          <p:cNvSpPr txBox="1"/>
          <p:nvPr/>
        </p:nvSpPr>
        <p:spPr>
          <a:xfrm>
            <a:off x="1759794" y="2041730"/>
            <a:ext cx="6431881" cy="338554"/>
          </a:xfrm>
          <a:prstGeom prst="rect">
            <a:avLst/>
          </a:prstGeom>
          <a:noFill/>
        </p:spPr>
        <p:txBody>
          <a:bodyPr wrap="square" rtlCol="0">
            <a:spAutoFit/>
          </a:bodyPr>
          <a:lstStyle/>
          <a:p>
            <a:r>
              <a:rPr lang="it-IT" sz="1600" b="1" dirty="0" smtClean="0">
                <a:solidFill>
                  <a:srgbClr val="0070C0"/>
                </a:solidFill>
                <a:latin typeface="Arial Narrow"/>
                <a:cs typeface="Arial Narrow"/>
              </a:rPr>
              <a:t>IL PERCORSO DI NASCITA DI UNA POLITICA AMBIENTE-SALUTE IN ITALIA</a:t>
            </a:r>
            <a:endParaRPr lang="it-IT" sz="1600" b="1" dirty="0">
              <a:solidFill>
                <a:srgbClr val="0070C0"/>
              </a:solidFill>
              <a:latin typeface="Arial Narrow"/>
              <a:cs typeface="Arial Narrow"/>
            </a:endParaRPr>
          </a:p>
        </p:txBody>
      </p:sp>
    </p:spTree>
    <p:extLst>
      <p:ext uri="{BB962C8B-B14F-4D97-AF65-F5344CB8AC3E}">
        <p14:creationId xmlns:p14="http://schemas.microsoft.com/office/powerpoint/2010/main" val="22353635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sp>
        <p:nvSpPr>
          <p:cNvPr id="58" name="Google Shape;58;p13"/>
          <p:cNvSpPr txBox="1"/>
          <p:nvPr/>
        </p:nvSpPr>
        <p:spPr>
          <a:xfrm>
            <a:off x="125550" y="2652275"/>
            <a:ext cx="1350825" cy="2825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t>
            </a:r>
            <a:r>
              <a:rPr lang="it-IT" sz="1000" b="1" dirty="0" smtClean="0">
                <a:solidFill>
                  <a:srgbClr val="79BCD6"/>
                </a:solidFill>
              </a:rPr>
              <a:t>ambientale e Sicurezza Luoghi di Lavoro</a:t>
            </a:r>
            <a:endParaRPr sz="1000" b="1" dirty="0">
              <a:solidFill>
                <a:srgbClr val="79BCD6"/>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sp>
        <p:nvSpPr>
          <p:cNvPr id="2" name="Rettangolo 1"/>
          <p:cNvSpPr/>
          <p:nvPr/>
        </p:nvSpPr>
        <p:spPr>
          <a:xfrm>
            <a:off x="2006829" y="2577480"/>
            <a:ext cx="6365965" cy="3323987"/>
          </a:xfrm>
          <a:prstGeom prst="rect">
            <a:avLst/>
          </a:prstGeom>
        </p:spPr>
        <p:txBody>
          <a:bodyPr wrap="square">
            <a:spAutoFit/>
          </a:bodyPr>
          <a:lstStyle/>
          <a:p>
            <a:r>
              <a:rPr lang="it-IT" b="1" dirty="0">
                <a:solidFill>
                  <a:srgbClr val="FF0000"/>
                </a:solidFill>
                <a:latin typeface="Arial Narrow"/>
                <a:cs typeface="Arial Narrow"/>
              </a:rPr>
              <a:t>1986 MINISTERO DELL’AMBIENTE</a:t>
            </a:r>
            <a:endParaRPr lang="it-IT" dirty="0">
              <a:latin typeface="Arial Narrow"/>
              <a:cs typeface="Arial Narrow"/>
            </a:endParaRPr>
          </a:p>
          <a:p>
            <a:r>
              <a:rPr lang="it-IT" dirty="0">
                <a:latin typeface="Arial Narrow"/>
                <a:cs typeface="Arial Narrow"/>
              </a:rPr>
              <a:t>2006 Ministero dell’Ambiente e della Tutela del Territorio e del Mare</a:t>
            </a:r>
          </a:p>
          <a:p>
            <a:endParaRPr lang="it-IT" dirty="0">
              <a:latin typeface="Arial Narrow"/>
              <a:cs typeface="Arial Narrow"/>
            </a:endParaRPr>
          </a:p>
          <a:p>
            <a:r>
              <a:rPr lang="it-IT" b="1" dirty="0">
                <a:solidFill>
                  <a:srgbClr val="FF0000"/>
                </a:solidFill>
                <a:latin typeface="Arial Narrow"/>
                <a:cs typeface="Arial Narrow"/>
              </a:rPr>
              <a:t>18 aprile 1993 REFERENDUM POPOLARE</a:t>
            </a:r>
          </a:p>
          <a:p>
            <a:r>
              <a:rPr lang="it-IT" dirty="0">
                <a:latin typeface="Arial Narrow"/>
                <a:cs typeface="Arial Narrow"/>
              </a:rPr>
              <a:t>L</a:t>
            </a:r>
            <a:r>
              <a:rPr lang="it-IT" dirty="0" smtClean="0">
                <a:latin typeface="Arial Narrow"/>
                <a:cs typeface="Arial Narrow"/>
              </a:rPr>
              <a:t>e unità sanitarie locali (USL) perdono le competenze in materia ambientale</a:t>
            </a:r>
          </a:p>
          <a:p>
            <a:endParaRPr lang="it-IT" dirty="0">
              <a:latin typeface="Arial Narrow"/>
              <a:cs typeface="Arial Narrow"/>
            </a:endParaRPr>
          </a:p>
          <a:p>
            <a:r>
              <a:rPr lang="it-IT" b="1" dirty="0">
                <a:solidFill>
                  <a:srgbClr val="FF0000"/>
                </a:solidFill>
                <a:latin typeface="Arial Narrow"/>
                <a:cs typeface="Arial Narrow"/>
              </a:rPr>
              <a:t>1994 (legge 61)</a:t>
            </a:r>
          </a:p>
          <a:p>
            <a:r>
              <a:rPr lang="it-IT" dirty="0">
                <a:latin typeface="Arial Narrow"/>
                <a:cs typeface="Arial Narrow"/>
              </a:rPr>
              <a:t>Competenze ambientali affidate a strutture regionali e province autonome</a:t>
            </a:r>
          </a:p>
          <a:p>
            <a:r>
              <a:rPr lang="it-IT" dirty="0">
                <a:latin typeface="Arial Narrow"/>
                <a:cs typeface="Arial Narrow"/>
              </a:rPr>
              <a:t>Nasce A</a:t>
            </a:r>
            <a:r>
              <a:rPr lang="it-IT" dirty="0" smtClean="0">
                <a:latin typeface="Arial Narrow"/>
                <a:cs typeface="Arial Narrow"/>
              </a:rPr>
              <a:t>genzia nazionale per la protezione ambientale (ANPA) poi agenzia per la protezione dell’ambiente (APAT) e oggi  Istituto superiore per la protezione e la ricerca ambientale </a:t>
            </a:r>
            <a:r>
              <a:rPr lang="it-IT" dirty="0">
                <a:latin typeface="Arial Narrow"/>
                <a:cs typeface="Arial Narrow"/>
              </a:rPr>
              <a:t>(ISPRA)</a:t>
            </a:r>
          </a:p>
          <a:p>
            <a:endParaRPr lang="it-IT" dirty="0">
              <a:latin typeface="Arial Narrow"/>
              <a:cs typeface="Arial Narrow"/>
            </a:endParaRPr>
          </a:p>
          <a:p>
            <a:r>
              <a:rPr lang="it-IT" b="1" dirty="0">
                <a:solidFill>
                  <a:srgbClr val="FF0000"/>
                </a:solidFill>
                <a:latin typeface="Arial Narrow"/>
                <a:cs typeface="Arial Narrow"/>
              </a:rPr>
              <a:t>14 gennaio 2017 </a:t>
            </a:r>
          </a:p>
          <a:p>
            <a:r>
              <a:rPr lang="it-IT" dirty="0">
                <a:latin typeface="Arial Narrow"/>
                <a:cs typeface="Arial Narrow"/>
              </a:rPr>
              <a:t>Nasce I</a:t>
            </a:r>
            <a:r>
              <a:rPr lang="it-IT" dirty="0" smtClean="0">
                <a:latin typeface="Arial Narrow"/>
                <a:cs typeface="Arial Narrow"/>
              </a:rPr>
              <a:t>l sistema nazionale per la protezione dell’ambiente (</a:t>
            </a:r>
            <a:r>
              <a:rPr lang="it-IT" dirty="0">
                <a:latin typeface="Arial Narrow"/>
                <a:cs typeface="Arial Narrow"/>
              </a:rPr>
              <a:t>SNPA)</a:t>
            </a:r>
          </a:p>
          <a:p>
            <a:endParaRPr lang="it-IT" dirty="0">
              <a:latin typeface="Arial Narrow"/>
              <a:cs typeface="Arial Narrow"/>
            </a:endParaRPr>
          </a:p>
        </p:txBody>
      </p:sp>
      <p:sp>
        <p:nvSpPr>
          <p:cNvPr id="10" name="CasellaDiTesto 9"/>
          <p:cNvSpPr txBox="1"/>
          <p:nvPr/>
        </p:nvSpPr>
        <p:spPr>
          <a:xfrm>
            <a:off x="2006829" y="1923194"/>
            <a:ext cx="6271269" cy="338554"/>
          </a:xfrm>
          <a:prstGeom prst="rect">
            <a:avLst/>
          </a:prstGeom>
          <a:noFill/>
        </p:spPr>
        <p:txBody>
          <a:bodyPr wrap="none" rtlCol="0">
            <a:spAutoFit/>
          </a:bodyPr>
          <a:lstStyle/>
          <a:p>
            <a:r>
              <a:rPr lang="it-IT" sz="1600" b="1" dirty="0" smtClean="0">
                <a:solidFill>
                  <a:srgbClr val="0070C0"/>
                </a:solidFill>
                <a:latin typeface="Arial Narrow"/>
                <a:cs typeface="Arial Narrow"/>
              </a:rPr>
              <a:t>IL PERCORSO DI NASCITA DI UNA POLITICA AMBIENTE-SALUTE IN ITALIA</a:t>
            </a:r>
            <a:endParaRPr lang="it-IT" sz="1600" b="1" dirty="0">
              <a:solidFill>
                <a:srgbClr val="0070C0"/>
              </a:solidFill>
              <a:latin typeface="Arial Narrow"/>
              <a:cs typeface="Arial Narrow"/>
            </a:endParaRPr>
          </a:p>
        </p:txBody>
      </p:sp>
    </p:spTree>
    <p:extLst>
      <p:ext uri="{BB962C8B-B14F-4D97-AF65-F5344CB8AC3E}">
        <p14:creationId xmlns:p14="http://schemas.microsoft.com/office/powerpoint/2010/main" val="36845371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sp>
        <p:nvSpPr>
          <p:cNvPr id="58" name="Google Shape;58;p13"/>
          <p:cNvSpPr txBox="1"/>
          <p:nvPr/>
        </p:nvSpPr>
        <p:spPr>
          <a:xfrm>
            <a:off x="125550" y="2652275"/>
            <a:ext cx="1350900" cy="23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t>
            </a:r>
            <a:r>
              <a:rPr lang="it-IT" sz="1000" b="1" dirty="0" smtClean="0">
                <a:solidFill>
                  <a:srgbClr val="79BCD6"/>
                </a:solidFill>
              </a:rPr>
              <a:t>ambientale e Sicurezza Luoghi di Lavoro</a:t>
            </a:r>
            <a:endParaRPr sz="1000" b="1" dirty="0">
              <a:solidFill>
                <a:srgbClr val="79BCD6"/>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t="-67882" r="-823" b="59857"/>
          <a:stretch/>
        </p:blipFill>
        <p:spPr bwMode="auto">
          <a:xfrm>
            <a:off x="1968576" y="-1671813"/>
            <a:ext cx="3386699" cy="5099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asellaDiTesto 9"/>
          <p:cNvSpPr txBox="1"/>
          <p:nvPr/>
        </p:nvSpPr>
        <p:spPr>
          <a:xfrm>
            <a:off x="1945462" y="3498481"/>
            <a:ext cx="6615064" cy="3046988"/>
          </a:xfrm>
          <a:prstGeom prst="rect">
            <a:avLst/>
          </a:prstGeom>
          <a:noFill/>
        </p:spPr>
        <p:txBody>
          <a:bodyPr wrap="square" rtlCol="0">
            <a:spAutoFit/>
          </a:bodyPr>
          <a:lstStyle/>
          <a:p>
            <a:r>
              <a:rPr lang="it-IT" i="1" dirty="0">
                <a:solidFill>
                  <a:srgbClr val="1F497D"/>
                </a:solidFill>
                <a:ea typeface="Calibri"/>
                <a:cs typeface="Times New Roman"/>
              </a:rPr>
              <a:t> </a:t>
            </a:r>
            <a:r>
              <a:rPr lang="it-IT" sz="1600" i="1" dirty="0">
                <a:solidFill>
                  <a:srgbClr val="FF0000"/>
                </a:solidFill>
                <a:ea typeface="Calibri"/>
                <a:cs typeface="Times New Roman"/>
              </a:rPr>
              <a:t>L</a:t>
            </a:r>
            <a:r>
              <a:rPr lang="it-IT" sz="1600" b="1" i="1" dirty="0" smtClean="0">
                <a:solidFill>
                  <a:srgbClr val="FF0000"/>
                </a:solidFill>
                <a:ea typeface="Calibri"/>
                <a:cs typeface="Times New Roman"/>
              </a:rPr>
              <a:t>a </a:t>
            </a:r>
            <a:r>
              <a:rPr lang="it-IT" sz="1600" b="1" i="1" dirty="0">
                <a:solidFill>
                  <a:srgbClr val="FF0000"/>
                </a:solidFill>
                <a:ea typeface="Calibri"/>
                <a:cs typeface="Times New Roman"/>
              </a:rPr>
              <a:t>Salute planetaria è </a:t>
            </a:r>
            <a:r>
              <a:rPr lang="it-IT" sz="1600" b="1" i="1" dirty="0" smtClean="0">
                <a:solidFill>
                  <a:srgbClr val="FF0000"/>
                </a:solidFill>
                <a:ea typeface="Calibri"/>
                <a:cs typeface="Times New Roman"/>
              </a:rPr>
              <a:t>definita </a:t>
            </a:r>
            <a:r>
              <a:rPr lang="it-IT" sz="1600" b="1" i="1" dirty="0">
                <a:solidFill>
                  <a:srgbClr val="FF0000"/>
                </a:solidFill>
                <a:ea typeface="Calibri"/>
                <a:cs typeface="Times New Roman"/>
              </a:rPr>
              <a:t>come la salute della civiltà umana e lo stato dei sistemi naturali da cui dipende. </a:t>
            </a:r>
          </a:p>
          <a:p>
            <a:endParaRPr lang="it-IT" sz="1600" b="1" i="1" dirty="0">
              <a:solidFill>
                <a:srgbClr val="1F497D">
                  <a:lumMod val="75000"/>
                </a:srgbClr>
              </a:solidFill>
              <a:ea typeface="Calibri"/>
              <a:cs typeface="Times New Roman"/>
            </a:endParaRPr>
          </a:p>
          <a:p>
            <a:r>
              <a:rPr lang="it-IT" sz="1600" b="1" i="1" dirty="0">
                <a:solidFill>
                  <a:srgbClr val="1F497D">
                    <a:lumMod val="75000"/>
                  </a:srgbClr>
                </a:solidFill>
                <a:ea typeface="Calibri"/>
                <a:cs typeface="Times New Roman"/>
              </a:rPr>
              <a:t>Abbiamo bisogno di pensare l'umanità come una delle forze motrici principali del cambiamento ambientale globale. </a:t>
            </a:r>
          </a:p>
          <a:p>
            <a:endParaRPr lang="it-IT" sz="1600" b="1" i="1" dirty="0" smtClean="0">
              <a:solidFill>
                <a:srgbClr val="1F497D">
                  <a:lumMod val="75000"/>
                </a:srgbClr>
              </a:solidFill>
              <a:ea typeface="Calibri"/>
              <a:cs typeface="Times New Roman"/>
            </a:endParaRPr>
          </a:p>
          <a:p>
            <a:r>
              <a:rPr lang="it-IT" sz="1600" b="1" i="1" dirty="0" smtClean="0">
                <a:solidFill>
                  <a:srgbClr val="1F497D">
                    <a:lumMod val="75000"/>
                  </a:srgbClr>
                </a:solidFill>
                <a:ea typeface="Calibri"/>
                <a:cs typeface="Times New Roman"/>
              </a:rPr>
              <a:t>Viviamo </a:t>
            </a:r>
            <a:r>
              <a:rPr lang="it-IT" sz="1600" b="1" i="1" dirty="0">
                <a:solidFill>
                  <a:srgbClr val="1F497D">
                    <a:lumMod val="75000"/>
                  </a:srgbClr>
                </a:solidFill>
                <a:ea typeface="Calibri"/>
                <a:cs typeface="Times New Roman"/>
              </a:rPr>
              <a:t>su un pianeta conformato sull'attività degli esseri umani. </a:t>
            </a:r>
            <a:endParaRPr lang="it-IT" sz="1600" b="1" i="1" dirty="0" smtClean="0">
              <a:solidFill>
                <a:srgbClr val="1F497D">
                  <a:lumMod val="75000"/>
                </a:srgbClr>
              </a:solidFill>
              <a:ea typeface="Calibri"/>
              <a:cs typeface="Times New Roman"/>
            </a:endParaRPr>
          </a:p>
          <a:p>
            <a:endParaRPr lang="it-IT" sz="1600" b="1" i="1" dirty="0">
              <a:solidFill>
                <a:srgbClr val="1F497D">
                  <a:lumMod val="75000"/>
                </a:srgbClr>
              </a:solidFill>
              <a:ea typeface="Calibri"/>
              <a:cs typeface="Times New Roman"/>
            </a:endParaRPr>
          </a:p>
          <a:p>
            <a:r>
              <a:rPr lang="it-IT" sz="1600" b="1" i="1" dirty="0" smtClean="0">
                <a:solidFill>
                  <a:srgbClr val="1F497D">
                    <a:lumMod val="75000"/>
                  </a:srgbClr>
                </a:solidFill>
                <a:ea typeface="Calibri"/>
                <a:cs typeface="Times New Roman"/>
              </a:rPr>
              <a:t>Abbiamo </a:t>
            </a:r>
            <a:r>
              <a:rPr lang="it-IT" sz="1600" b="1" i="1" dirty="0">
                <a:solidFill>
                  <a:srgbClr val="1F497D">
                    <a:lumMod val="75000"/>
                  </a:srgbClr>
                </a:solidFill>
                <a:ea typeface="Calibri"/>
                <a:cs typeface="Times New Roman"/>
              </a:rPr>
              <a:t>beneficiato dello sfruttamento delle risorse naturali  e questo ci ha permesso di sviluppare, fiorire e migliorare la nostra salute</a:t>
            </a:r>
            <a:r>
              <a:rPr lang="it-IT" sz="1600" i="1" dirty="0">
                <a:solidFill>
                  <a:srgbClr val="1F497D">
                    <a:lumMod val="75000"/>
                  </a:srgbClr>
                </a:solidFill>
                <a:ea typeface="Calibri"/>
                <a:cs typeface="Times New Roman"/>
              </a:rPr>
              <a:t>.</a:t>
            </a:r>
          </a:p>
          <a:p>
            <a:r>
              <a:rPr lang="it-IT" sz="1600" i="1" dirty="0">
                <a:solidFill>
                  <a:srgbClr val="1F497D">
                    <a:lumMod val="75000"/>
                  </a:srgbClr>
                </a:solidFill>
                <a:ea typeface="Calibri"/>
                <a:cs typeface="Times New Roman"/>
              </a:rPr>
              <a:t> </a:t>
            </a:r>
          </a:p>
        </p:txBody>
      </p:sp>
      <p:sp>
        <p:nvSpPr>
          <p:cNvPr id="11" name="CasellaDiTesto 10"/>
          <p:cNvSpPr txBox="1"/>
          <p:nvPr/>
        </p:nvSpPr>
        <p:spPr>
          <a:xfrm rot="21296559">
            <a:off x="4995057" y="2588942"/>
            <a:ext cx="4000496" cy="276999"/>
          </a:xfrm>
          <a:prstGeom prst="rect">
            <a:avLst/>
          </a:prstGeom>
          <a:noFill/>
        </p:spPr>
        <p:txBody>
          <a:bodyPr wrap="square" rtlCol="0">
            <a:spAutoFit/>
          </a:bodyPr>
          <a:lstStyle/>
          <a:p>
            <a:r>
              <a:rPr lang="nl-NL" sz="1200" dirty="0">
                <a:solidFill>
                  <a:prstClr val="black"/>
                </a:solidFill>
              </a:rPr>
              <a:t>www.thelancet.com   Vol 386   November 14, 2015</a:t>
            </a:r>
            <a:endParaRPr lang="en-GB" sz="1200" dirty="0">
              <a:solidFill>
                <a:prstClr val="black"/>
              </a:solidFill>
            </a:endParaRPr>
          </a:p>
        </p:txBody>
      </p:sp>
    </p:spTree>
    <p:extLst>
      <p:ext uri="{BB962C8B-B14F-4D97-AF65-F5344CB8AC3E}">
        <p14:creationId xmlns:p14="http://schemas.microsoft.com/office/powerpoint/2010/main" val="981518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sp>
        <p:nvSpPr>
          <p:cNvPr id="58" name="Google Shape;58;p13"/>
          <p:cNvSpPr txBox="1"/>
          <p:nvPr/>
        </p:nvSpPr>
        <p:spPr>
          <a:xfrm>
            <a:off x="125550" y="2652275"/>
            <a:ext cx="1350900" cy="23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ambientale</a:t>
            </a:r>
            <a:endParaRPr sz="1000" b="1" dirty="0">
              <a:solidFill>
                <a:srgbClr val="79BCD6"/>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pic>
        <p:nvPicPr>
          <p:cNvPr id="9" name="Immagine 8" descr="Schermata 2017-09-29 alle 17.4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6788" y="1830823"/>
            <a:ext cx="3495760" cy="4212649"/>
          </a:xfrm>
          <a:prstGeom prst="rect">
            <a:avLst/>
          </a:prstGeom>
        </p:spPr>
      </p:pic>
      <p:sp>
        <p:nvSpPr>
          <p:cNvPr id="10" name="CasellaDiTesto 9"/>
          <p:cNvSpPr txBox="1"/>
          <p:nvPr/>
        </p:nvSpPr>
        <p:spPr>
          <a:xfrm>
            <a:off x="3609373" y="6113144"/>
            <a:ext cx="2785719" cy="230832"/>
          </a:xfrm>
          <a:prstGeom prst="rect">
            <a:avLst/>
          </a:prstGeom>
          <a:noFill/>
        </p:spPr>
        <p:txBody>
          <a:bodyPr wrap="square" rtlCol="0">
            <a:spAutoFit/>
          </a:bodyPr>
          <a:lstStyle/>
          <a:p>
            <a:r>
              <a:rPr lang="nl-NL" sz="900" dirty="0">
                <a:solidFill>
                  <a:prstClr val="black"/>
                </a:solidFill>
              </a:rPr>
              <a:t>www.thelancet.com   Vol 386   November 14, 2015</a:t>
            </a:r>
            <a:endParaRPr lang="en-GB" sz="900" dirty="0">
              <a:solidFill>
                <a:prstClr val="black"/>
              </a:solidFill>
            </a:endParaRPr>
          </a:p>
        </p:txBody>
      </p:sp>
    </p:spTree>
    <p:extLst>
      <p:ext uri="{BB962C8B-B14F-4D97-AF65-F5344CB8AC3E}">
        <p14:creationId xmlns:p14="http://schemas.microsoft.com/office/powerpoint/2010/main" val="1206069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76375" cy="2562225"/>
          </a:xfrm>
          <a:prstGeom prst="rect">
            <a:avLst/>
          </a:prstGeom>
          <a:noFill/>
          <a:ln>
            <a:noFill/>
          </a:ln>
        </p:spPr>
      </p:pic>
      <p:pic>
        <p:nvPicPr>
          <p:cNvPr id="55" name="Google Shape;55;p13"/>
          <p:cNvPicPr preferRelativeResize="0"/>
          <p:nvPr/>
        </p:nvPicPr>
        <p:blipFill>
          <a:blip r:embed="rId4">
            <a:alphaModFix/>
          </a:blip>
          <a:stretch>
            <a:fillRect/>
          </a:stretch>
        </p:blipFill>
        <p:spPr>
          <a:xfrm>
            <a:off x="0" y="6322216"/>
            <a:ext cx="9144000" cy="535785"/>
          </a:xfrm>
          <a:prstGeom prst="rect">
            <a:avLst/>
          </a:prstGeom>
          <a:noFill/>
          <a:ln>
            <a:noFill/>
          </a:ln>
        </p:spPr>
      </p:pic>
      <p:sp>
        <p:nvSpPr>
          <p:cNvPr id="56" name="Google Shape;56;p13"/>
          <p:cNvSpPr txBox="1"/>
          <p:nvPr/>
        </p:nvSpPr>
        <p:spPr>
          <a:xfrm>
            <a:off x="1710575" y="409798"/>
            <a:ext cx="72894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smtClean="0">
                <a:solidFill>
                  <a:srgbClr val="0081AC"/>
                </a:solidFill>
              </a:rPr>
              <a:t>Il </a:t>
            </a:r>
            <a:r>
              <a:rPr lang="en-GB" sz="3200" dirty="0" err="1" smtClean="0">
                <a:solidFill>
                  <a:srgbClr val="0081AC"/>
                </a:solidFill>
              </a:rPr>
              <a:t>rapporto</a:t>
            </a:r>
            <a:r>
              <a:rPr lang="en-GB" sz="3200" dirty="0" smtClean="0">
                <a:solidFill>
                  <a:srgbClr val="0081AC"/>
                </a:solidFill>
              </a:rPr>
              <a:t> </a:t>
            </a:r>
            <a:r>
              <a:rPr lang="en-GB" sz="3200" dirty="0" err="1" smtClean="0">
                <a:solidFill>
                  <a:srgbClr val="0081AC"/>
                </a:solidFill>
              </a:rPr>
              <a:t>ambiente</a:t>
            </a:r>
            <a:r>
              <a:rPr lang="en-GB" sz="3200" dirty="0" smtClean="0">
                <a:solidFill>
                  <a:srgbClr val="0081AC"/>
                </a:solidFill>
              </a:rPr>
              <a:t> e salute </a:t>
            </a:r>
            <a:r>
              <a:rPr lang="en-GB" sz="3200" dirty="0" err="1" smtClean="0">
                <a:solidFill>
                  <a:srgbClr val="0081AC"/>
                </a:solidFill>
              </a:rPr>
              <a:t>nelle</a:t>
            </a:r>
            <a:r>
              <a:rPr lang="en-GB" sz="3200" dirty="0" smtClean="0">
                <a:solidFill>
                  <a:srgbClr val="0081AC"/>
                </a:solidFill>
              </a:rPr>
              <a:t> </a:t>
            </a:r>
            <a:r>
              <a:rPr lang="en-GB" sz="3200" dirty="0" err="1" smtClean="0">
                <a:solidFill>
                  <a:srgbClr val="0081AC"/>
                </a:solidFill>
              </a:rPr>
              <a:t>iniziative</a:t>
            </a:r>
            <a:r>
              <a:rPr lang="en-GB" sz="3200" dirty="0" smtClean="0">
                <a:solidFill>
                  <a:srgbClr val="0081AC"/>
                </a:solidFill>
              </a:rPr>
              <a:t> </a:t>
            </a:r>
            <a:r>
              <a:rPr lang="en-GB" sz="3200" dirty="0" err="1" smtClean="0">
                <a:solidFill>
                  <a:srgbClr val="0081AC"/>
                </a:solidFill>
              </a:rPr>
              <a:t>nazionali</a:t>
            </a:r>
            <a:endParaRPr sz="3200" dirty="0">
              <a:solidFill>
                <a:srgbClr val="0081AC"/>
              </a:solidFill>
            </a:endParaRPr>
          </a:p>
        </p:txBody>
      </p:sp>
      <p:sp>
        <p:nvSpPr>
          <p:cNvPr id="58" name="Google Shape;58;p13"/>
          <p:cNvSpPr txBox="1"/>
          <p:nvPr/>
        </p:nvSpPr>
        <p:spPr>
          <a:xfrm>
            <a:off x="125550" y="2652275"/>
            <a:ext cx="1267821" cy="284283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b="1" dirty="0" smtClean="0">
                <a:solidFill>
                  <a:srgbClr val="79BCD6"/>
                </a:solidFill>
              </a:rPr>
              <a:t>Aldo Di Benedetto</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Ministero della Salute</a:t>
            </a:r>
          </a:p>
          <a:p>
            <a:pPr marL="0" lvl="0" indent="0" algn="l" rtl="0">
              <a:spcBef>
                <a:spcPts val="0"/>
              </a:spcBef>
              <a:spcAft>
                <a:spcPts val="0"/>
              </a:spcAft>
              <a:buNone/>
            </a:pPr>
            <a:endParaRPr lang="it-IT" sz="1000" b="1" dirty="0" smtClean="0">
              <a:solidFill>
                <a:srgbClr val="79BCD6"/>
              </a:solidFill>
            </a:endParaRPr>
          </a:p>
          <a:p>
            <a:pPr marL="0" lvl="0" indent="0" algn="l" rtl="0">
              <a:spcBef>
                <a:spcPts val="0"/>
              </a:spcBef>
              <a:spcAft>
                <a:spcPts val="0"/>
              </a:spcAft>
              <a:buNone/>
            </a:pPr>
            <a:r>
              <a:rPr lang="it-IT" sz="1000" b="1" dirty="0" smtClean="0">
                <a:solidFill>
                  <a:srgbClr val="79BCD6"/>
                </a:solidFill>
              </a:rPr>
              <a:t>Direzione Generale della prevenzione sanitaria</a:t>
            </a:r>
          </a:p>
          <a:p>
            <a:pPr marL="0" lvl="0" indent="0" algn="l" rtl="0">
              <a:spcBef>
                <a:spcPts val="0"/>
              </a:spcBef>
              <a:spcAft>
                <a:spcPts val="0"/>
              </a:spcAft>
              <a:buNone/>
            </a:pPr>
            <a:endParaRPr lang="it-IT" sz="1000" b="1" dirty="0">
              <a:solidFill>
                <a:srgbClr val="79BCD6"/>
              </a:solidFill>
            </a:endParaRPr>
          </a:p>
          <a:p>
            <a:pPr marL="0" lvl="0" indent="0" algn="l" rtl="0">
              <a:spcBef>
                <a:spcPts val="0"/>
              </a:spcBef>
              <a:spcAft>
                <a:spcPts val="0"/>
              </a:spcAft>
              <a:buNone/>
            </a:pPr>
            <a:r>
              <a:rPr lang="it-IT" sz="1000" b="1" dirty="0" smtClean="0">
                <a:solidFill>
                  <a:srgbClr val="79BCD6"/>
                </a:solidFill>
              </a:rPr>
              <a:t>Rischio Chimico, Fisico biologico e Promozione della </a:t>
            </a:r>
            <a:r>
              <a:rPr lang="it-IT" sz="1000" b="1" dirty="0">
                <a:solidFill>
                  <a:srgbClr val="79BCD6"/>
                </a:solidFill>
              </a:rPr>
              <a:t>S</a:t>
            </a:r>
            <a:r>
              <a:rPr lang="it-IT" sz="1000" b="1" dirty="0" smtClean="0">
                <a:solidFill>
                  <a:srgbClr val="79BCD6"/>
                </a:solidFill>
              </a:rPr>
              <a:t>alute </a:t>
            </a:r>
            <a:r>
              <a:rPr lang="it-IT" sz="1000" b="1" dirty="0" smtClean="0">
                <a:solidFill>
                  <a:srgbClr val="79BCD6"/>
                </a:solidFill>
              </a:rPr>
              <a:t>ambientale e Sicurezza Luoghi di Lavoro </a:t>
            </a:r>
            <a:endParaRPr sz="1000" b="1" dirty="0">
              <a:solidFill>
                <a:srgbClr val="79BCD6"/>
              </a:solidFill>
            </a:endParaRPr>
          </a:p>
        </p:txBody>
      </p:sp>
      <p:cxnSp>
        <p:nvCxnSpPr>
          <p:cNvPr id="60" name="Google Shape;60;p13"/>
          <p:cNvCxnSpPr/>
          <p:nvPr/>
        </p:nvCxnSpPr>
        <p:spPr>
          <a:xfrm>
            <a:off x="1710575" y="1648659"/>
            <a:ext cx="7289400" cy="0"/>
          </a:xfrm>
          <a:prstGeom prst="straightConnector1">
            <a:avLst/>
          </a:prstGeom>
          <a:noFill/>
          <a:ln w="19050" cap="flat" cmpd="sng">
            <a:solidFill>
              <a:srgbClr val="79BCD6"/>
            </a:solidFill>
            <a:prstDash val="solid"/>
            <a:round/>
            <a:headEnd type="none" w="med" len="med"/>
            <a:tailEnd type="none" w="med" len="med"/>
          </a:ln>
        </p:spPr>
      </p:cxnSp>
      <p:sp>
        <p:nvSpPr>
          <p:cNvPr id="18" name="CasellaDiTesto 17"/>
          <p:cNvSpPr txBox="1"/>
          <p:nvPr/>
        </p:nvSpPr>
        <p:spPr>
          <a:xfrm>
            <a:off x="4821690" y="2573553"/>
            <a:ext cx="1643074" cy="307777"/>
          </a:xfrm>
          <a:prstGeom prst="rect">
            <a:avLst/>
          </a:prstGeom>
          <a:noFill/>
        </p:spPr>
        <p:txBody>
          <a:bodyPr wrap="square" rtlCol="0">
            <a:spAutoFit/>
          </a:bodyPr>
          <a:lstStyle/>
          <a:p>
            <a:r>
              <a:rPr lang="it-IT" b="1" dirty="0" smtClean="0">
                <a:solidFill>
                  <a:schemeClr val="bg1"/>
                </a:solidFill>
              </a:rPr>
              <a:t>Ossidi di azoto </a:t>
            </a:r>
            <a:endParaRPr lang="it-IT" b="1" dirty="0">
              <a:solidFill>
                <a:schemeClr val="bg1"/>
              </a:solidFill>
            </a:endParaRPr>
          </a:p>
        </p:txBody>
      </p:sp>
      <p:sp>
        <p:nvSpPr>
          <p:cNvPr id="29" name="CasellaDiTesto 28"/>
          <p:cNvSpPr txBox="1"/>
          <p:nvPr/>
        </p:nvSpPr>
        <p:spPr>
          <a:xfrm>
            <a:off x="1945462" y="4909714"/>
            <a:ext cx="3019206" cy="307777"/>
          </a:xfrm>
          <a:prstGeom prst="rect">
            <a:avLst/>
          </a:prstGeom>
          <a:noFill/>
        </p:spPr>
        <p:txBody>
          <a:bodyPr wrap="square" rtlCol="0">
            <a:spAutoFit/>
          </a:bodyPr>
          <a:lstStyle/>
          <a:p>
            <a:pPr algn="ctr"/>
            <a:r>
              <a:rPr lang="it-IT" dirty="0" smtClean="0">
                <a:solidFill>
                  <a:schemeClr val="bg1"/>
                </a:solidFill>
              </a:rPr>
              <a:t>Campi elettromagnetici </a:t>
            </a:r>
            <a:endParaRPr lang="it-IT" dirty="0">
              <a:solidFill>
                <a:schemeClr val="bg1"/>
              </a:solidFill>
            </a:endParaRPr>
          </a:p>
        </p:txBody>
      </p:sp>
      <p:sp>
        <p:nvSpPr>
          <p:cNvPr id="9" name="Rettangolo 8"/>
          <p:cNvSpPr/>
          <p:nvPr/>
        </p:nvSpPr>
        <p:spPr>
          <a:xfrm>
            <a:off x="1779708" y="3551708"/>
            <a:ext cx="6013384"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2000" b="1" i="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a typeface="Calibri"/>
                <a:cs typeface="Times New Roman"/>
              </a:rPr>
              <a:t>Ora abbiamo superato un limite sostenibile. </a:t>
            </a:r>
          </a:p>
          <a:p>
            <a:pPr algn="ctr"/>
            <a:r>
              <a:rPr lang="it-IT" sz="2000" b="1" i="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a typeface="Calibri"/>
                <a:cs typeface="Times New Roman"/>
              </a:rPr>
              <a:t>Il </a:t>
            </a:r>
            <a:r>
              <a:rPr lang="it-IT" sz="2000" b="1" i="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a typeface="Calibri"/>
                <a:cs typeface="Times New Roman"/>
              </a:rPr>
              <a:t>pianeta in cui viviamo è in grave pericolo</a:t>
            </a:r>
            <a:endParaRPr lang="it-IT" sz="2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10" name="Rettangolo 9"/>
          <p:cNvSpPr/>
          <p:nvPr/>
        </p:nvSpPr>
        <p:spPr>
          <a:xfrm>
            <a:off x="1968576" y="4327086"/>
            <a:ext cx="5841494" cy="163121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it-IT" sz="2000" b="1" i="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a typeface="Calibri"/>
                <a:cs typeface="Times New Roman"/>
              </a:rPr>
              <a:t>Le specie sono sotto pressione. </a:t>
            </a:r>
          </a:p>
          <a:p>
            <a:r>
              <a:rPr lang="it-IT" sz="2000" b="1" i="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a typeface="Calibri"/>
                <a:cs typeface="Times New Roman"/>
              </a:rPr>
              <a:t>I </a:t>
            </a:r>
            <a:r>
              <a:rPr lang="it-IT" sz="2000" b="1" i="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a typeface="Calibri"/>
                <a:cs typeface="Times New Roman"/>
              </a:rPr>
              <a:t>cambiamenti ambientali sul clima, l'acqua, </a:t>
            </a:r>
          </a:p>
          <a:p>
            <a:r>
              <a:rPr lang="it-IT" sz="2000" b="1" i="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a typeface="Calibri"/>
                <a:cs typeface="Times New Roman"/>
              </a:rPr>
              <a:t>la terra e gli ecosistemi stanno sfidando l</a:t>
            </a:r>
          </a:p>
          <a:p>
            <a:r>
              <a:rPr lang="it-IT" sz="2000" b="1" i="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a typeface="Calibri"/>
                <a:cs typeface="Times New Roman"/>
              </a:rPr>
              <a:t>a vita sulla Terra, con gravi conseguenze </a:t>
            </a:r>
          </a:p>
          <a:p>
            <a:r>
              <a:rPr lang="it-IT" sz="2000" b="1" i="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a typeface="Calibri"/>
                <a:cs typeface="Times New Roman"/>
              </a:rPr>
              <a:t>per la nostra salute e il benessere. .</a:t>
            </a:r>
            <a:endParaRPr lang="it-IT" sz="2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t="-67882" r="-823" b="59857"/>
          <a:stretch/>
        </p:blipFill>
        <p:spPr bwMode="auto">
          <a:xfrm>
            <a:off x="1968576" y="-1803871"/>
            <a:ext cx="3386699" cy="5099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5320513" y="2962603"/>
            <a:ext cx="3220753" cy="253916"/>
          </a:xfrm>
          <a:prstGeom prst="rect">
            <a:avLst/>
          </a:prstGeom>
        </p:spPr>
        <p:txBody>
          <a:bodyPr wrap="none">
            <a:spAutoFit/>
          </a:bodyPr>
          <a:lstStyle/>
          <a:p>
            <a:r>
              <a:rPr lang="nl-NL" sz="1050" dirty="0">
                <a:solidFill>
                  <a:prstClr val="black"/>
                </a:solidFill>
              </a:rPr>
              <a:t>www.thelancet.com   Vol 386   November 14, 2015</a:t>
            </a:r>
            <a:endParaRPr lang="en-GB" sz="1050" dirty="0">
              <a:solidFill>
                <a:prstClr val="black"/>
              </a:solidFill>
            </a:endParaRPr>
          </a:p>
        </p:txBody>
      </p:sp>
    </p:spTree>
    <p:extLst>
      <p:ext uri="{BB962C8B-B14F-4D97-AF65-F5344CB8AC3E}">
        <p14:creationId xmlns:p14="http://schemas.microsoft.com/office/powerpoint/2010/main" val="3173645395"/>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386</TotalTime>
  <Words>2908</Words>
  <Application>Microsoft Office PowerPoint</Application>
  <PresentationFormat>Presentazione su schermo (4:3)</PresentationFormat>
  <Paragraphs>564</Paragraphs>
  <Slides>39</Slides>
  <Notes>39</Notes>
  <HiddenSlides>0</HiddenSlides>
  <MMClips>0</MMClips>
  <ScaleCrop>false</ScaleCrop>
  <HeadingPairs>
    <vt:vector size="8" baseType="variant">
      <vt:variant>
        <vt:lpstr>Caratteri utilizzati</vt:lpstr>
      </vt:variant>
      <vt:variant>
        <vt:i4>14</vt:i4>
      </vt:variant>
      <vt:variant>
        <vt:lpstr>Tema</vt:lpstr>
      </vt:variant>
      <vt:variant>
        <vt:i4>1</vt:i4>
      </vt:variant>
      <vt:variant>
        <vt:lpstr>Server OLE incorporati</vt:lpstr>
      </vt:variant>
      <vt:variant>
        <vt:i4>1</vt:i4>
      </vt:variant>
      <vt:variant>
        <vt:lpstr>Titoli diapositive</vt:lpstr>
      </vt:variant>
      <vt:variant>
        <vt:i4>39</vt:i4>
      </vt:variant>
    </vt:vector>
  </HeadingPairs>
  <TitlesOfParts>
    <vt:vector size="55" baseType="lpstr">
      <vt:lpstr>ＭＳ Ｐゴシック</vt:lpstr>
      <vt:lpstr>Yu Mincho</vt:lpstr>
      <vt:lpstr>Arial</vt:lpstr>
      <vt:lpstr>Arial Black</vt:lpstr>
      <vt:lpstr>Arial Narrow</vt:lpstr>
      <vt:lpstr>Calibri</vt:lpstr>
      <vt:lpstr>Calibri Light</vt:lpstr>
      <vt:lpstr>Corbel</vt:lpstr>
      <vt:lpstr>Helvetica</vt:lpstr>
      <vt:lpstr>Helvetica-Bold</vt:lpstr>
      <vt:lpstr>Helvetica-Oblique</vt:lpstr>
      <vt:lpstr>Times New Roman</vt:lpstr>
      <vt:lpstr>Verdana</vt:lpstr>
      <vt:lpstr>Wingdings</vt:lpstr>
      <vt:lpstr>Simple Light</vt:lpstr>
      <vt:lpstr>Documento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Francesca Muscella</dc:creator>
  <cp:lastModifiedBy>Di Benedetto Aldo</cp:lastModifiedBy>
  <cp:revision>41</cp:revision>
  <dcterms:modified xsi:type="dcterms:W3CDTF">2018-09-26T16:52:42Z</dcterms:modified>
</cp:coreProperties>
</file>