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8" r:id="rId2"/>
    <p:sldMasterId id="2147483670" r:id="rId3"/>
    <p:sldMasterId id="2147483676" r:id="rId4"/>
    <p:sldMasterId id="2147483678" r:id="rId5"/>
  </p:sldMasterIdLst>
  <p:notesMasterIdLst>
    <p:notesMasterId r:id="rId36"/>
  </p:notesMasterIdLst>
  <p:handoutMasterIdLst>
    <p:handoutMasterId r:id="rId37"/>
  </p:handoutMasterIdLst>
  <p:sldIdLst>
    <p:sldId id="339" r:id="rId6"/>
    <p:sldId id="301" r:id="rId7"/>
    <p:sldId id="260" r:id="rId8"/>
    <p:sldId id="337" r:id="rId9"/>
    <p:sldId id="271" r:id="rId10"/>
    <p:sldId id="263" r:id="rId11"/>
    <p:sldId id="311" r:id="rId12"/>
    <p:sldId id="312" r:id="rId13"/>
    <p:sldId id="313" r:id="rId14"/>
    <p:sldId id="338" r:id="rId15"/>
    <p:sldId id="315" r:id="rId16"/>
    <p:sldId id="316" r:id="rId17"/>
    <p:sldId id="317" r:id="rId18"/>
    <p:sldId id="318" r:id="rId19"/>
    <p:sldId id="319" r:id="rId20"/>
    <p:sldId id="333" r:id="rId21"/>
    <p:sldId id="320" r:id="rId22"/>
    <p:sldId id="321" r:id="rId23"/>
    <p:sldId id="336" r:id="rId24"/>
    <p:sldId id="325" r:id="rId25"/>
    <p:sldId id="326" r:id="rId26"/>
    <p:sldId id="327" r:id="rId27"/>
    <p:sldId id="328" r:id="rId28"/>
    <p:sldId id="329" r:id="rId29"/>
    <p:sldId id="330" r:id="rId30"/>
    <p:sldId id="324" r:id="rId31"/>
    <p:sldId id="334" r:id="rId32"/>
    <p:sldId id="332" r:id="rId33"/>
    <p:sldId id="335" r:id="rId34"/>
    <p:sldId id="314" r:id="rId35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Foglio1!$A$2:$A$10</c:f>
              <c:strCache>
                <c:ptCount val="9"/>
                <c:pt idx="0">
                  <c:v>Ebola</c:v>
                </c:pt>
                <c:pt idx="1">
                  <c:v>War and Murder</c:v>
                </c:pt>
                <c:pt idx="2">
                  <c:v>Road Accidents</c:v>
                </c:pt>
                <c:pt idx="3">
                  <c:v>Malnutrition</c:v>
                </c:pt>
                <c:pt idx="4">
                  <c:v>Drug and alcohol used</c:v>
                </c:pt>
                <c:pt idx="5">
                  <c:v>AIDS, Malaria &amp; TB</c:v>
                </c:pt>
                <c:pt idx="6">
                  <c:v>Diet high in sodium</c:v>
                </c:pt>
                <c:pt idx="7">
                  <c:v>Tobacco smoking</c:v>
                </c:pt>
                <c:pt idx="8">
                  <c:v>Total pollution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0.1</c:v>
                </c:pt>
                <c:pt idx="1">
                  <c:v>0.5</c:v>
                </c:pt>
                <c:pt idx="2">
                  <c:v>1.5</c:v>
                </c:pt>
                <c:pt idx="3">
                  <c:v>1.5</c:v>
                </c:pt>
                <c:pt idx="4">
                  <c:v>2.5</c:v>
                </c:pt>
                <c:pt idx="5">
                  <c:v>2.6</c:v>
                </c:pt>
                <c:pt idx="6">
                  <c:v>4</c:v>
                </c:pt>
                <c:pt idx="7">
                  <c:v>7</c:v>
                </c:pt>
                <c:pt idx="8">
                  <c:v>9.7000000000000011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EB-408A-ABD3-E8644D4EE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axId val="341090680"/>
        <c:axId val="7072296"/>
      </c:barChart>
      <c:catAx>
        <c:axId val="341090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72296"/>
        <c:crosses val="autoZero"/>
        <c:auto val="1"/>
        <c:lblAlgn val="ctr"/>
        <c:lblOffset val="100"/>
        <c:noMultiLvlLbl val="0"/>
      </c:catAx>
      <c:valAx>
        <c:axId val="707229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41090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8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1C559-B9D2-4A51-B225-E2D629731A9D}" type="datetimeFigureOut">
              <a:rPr lang="it-IT" smtClean="0"/>
              <a:pPr/>
              <a:t>20/09/2018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5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8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AB6D-E974-4404-92AC-E89D816243D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046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2C8A4-FB4D-4855-9210-B4427FB97452}" type="datetimeFigureOut">
              <a:rPr lang="it-IT" smtClean="0"/>
              <a:pPr/>
              <a:t>20/09/2018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B284-F056-495F-8803-9F0EEFD1649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2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intro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91F6D-55EF-485A-ABE4-B847492AF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62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4D25C-B62F-4A1C-8362-7DE9B88160B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179EF-141B-481A-B632-CE3DCF6BAB3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8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65997D-2B5B-48F3-932B-1B3648F04A49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9/20/2018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E2C0B-2ADC-47EF-B945-50FDAABA50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7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82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03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3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99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2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B187-EF79-474B-A443-49994E042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D11B4-4532-44FD-9F6A-C8E97814A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896D01B-3CA1-4771-BE5C-7CB578AD8114}" type="datetime1">
              <a:rPr lang="en-US"/>
              <a:pPr>
                <a:defRPr/>
              </a:pPr>
              <a:t>9/20/2018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33422" y="6356357"/>
            <a:ext cx="2133600" cy="365125"/>
          </a:xfrm>
        </p:spPr>
        <p:txBody>
          <a:bodyPr rtlCol="0"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F473593-68A7-4606-8874-15DB53B5719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>
              <a:defRPr/>
            </a:pPr>
            <a:fld id="{7D2DA425-79C0-429C-8821-46C9543D01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2810"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>
              <a:defRPr/>
            </a:pPr>
            <a:fld id="{58FA4DF2-350C-4ADF-82B4-94874D910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2810">
                <a:defRPr/>
              </a:pPr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8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7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1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0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8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2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4D25C-B62F-4A1C-8362-7DE9B88160B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20/09/2018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179EF-141B-481A-B632-CE3DCF6BAB3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9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B187-EF79-474B-A443-49994E0427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D11B4-4532-44FD-9F6A-C8E97814A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67">
                <a:solidFill>
                  <a:srgbClr val="898989"/>
                </a:solidFill>
                <a:latin typeface="Calibri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0D139-06E1-40F8-B10A-7E457277DD6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67">
                <a:solidFill>
                  <a:srgbClr val="898989"/>
                </a:solidFill>
                <a:latin typeface="Calibri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898989"/>
                </a:solidFill>
                <a:latin typeface="Calibri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9110E-A07E-4D8E-A16A-07D1DFD1C2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06405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2pPr>
      <a:lvl3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3pPr>
      <a:lvl4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4pPr>
      <a:lvl5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5pPr>
      <a:lvl6pPr marL="406405" algn="ctr" defTabSz="406405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12810" algn="ctr" defTabSz="406405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9215" algn="ctr" defTabSz="406405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25620" algn="ctr" defTabSz="406405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4804" indent="-304804" algn="l" defTabSz="40640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40640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40640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40640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40640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406405" rtl="0" eaLnBrk="1" latinLnBrk="0" hangingPunct="1">
        <a:spcBef>
          <a:spcPct val="20000"/>
        </a:spcBef>
        <a:buFont typeface="Arial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406405" rtl="0" eaLnBrk="1" latinLnBrk="0" hangingPunct="1">
        <a:spcBef>
          <a:spcPct val="20000"/>
        </a:spcBef>
        <a:buFont typeface="Arial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406405" rtl="0" eaLnBrk="1" latinLnBrk="0" hangingPunct="1">
        <a:spcBef>
          <a:spcPct val="20000"/>
        </a:spcBef>
        <a:buFont typeface="Arial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406405" rtl="0" eaLnBrk="1" latinLnBrk="0" hangingPunct="1">
        <a:spcBef>
          <a:spcPct val="20000"/>
        </a:spcBef>
        <a:buFont typeface="Arial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A425-79C0-429C-8821-46C9543D01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4DF2-350C-4ADF-82B4-94874D910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7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520510" cy="24110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6;p13"/>
          <p:cNvSpPr txBox="1"/>
          <p:nvPr/>
        </p:nvSpPr>
        <p:spPr>
          <a:xfrm>
            <a:off x="1529564" y="193003"/>
            <a:ext cx="7292433" cy="10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/>
          <a:p>
            <a:pPr lvl="0" algn="ctr"/>
            <a:r>
              <a:rPr lang="it-IT" sz="2800" dirty="0">
                <a:solidFill>
                  <a:srgbClr val="0081AC"/>
                </a:solidFill>
                <a:latin typeface="Arial"/>
                <a:ea typeface="Arial"/>
                <a:cs typeface="Arial"/>
                <a:sym typeface="Arial"/>
              </a:rPr>
              <a:t>IL RUOLO DEL VERDE PER MITIGARE L’INQUINAMENTO IN CASA E NELL’AMBIENTE</a:t>
            </a:r>
            <a:endParaRPr sz="2800" dirty="0">
              <a:solidFill>
                <a:srgbClr val="0081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923595" y="2895247"/>
            <a:ext cx="7296811" cy="15578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44" b="1" dirty="0">
                <a:latin typeface="Arial" pitchFamily="34" charset="0"/>
                <a:cs typeface="Arial" pitchFamily="34" charset="0"/>
              </a:rPr>
              <a:t>P.M. Mannucci</a:t>
            </a:r>
          </a:p>
          <a:p>
            <a:pPr algn="ctr"/>
            <a:endParaRPr lang="en-US" sz="2844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844" b="1" dirty="0">
                <a:latin typeface="Arial" pitchFamily="34" charset="0"/>
                <a:cs typeface="Arial" pitchFamily="34" charset="0"/>
              </a:rPr>
              <a:t>IRCCS Ca’ Granda Maggiore Policlinico Hospital Foundation, Milan</a:t>
            </a:r>
            <a:endParaRPr lang="en-US" sz="2844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oogle Shape;60;p13"/>
          <p:cNvCxnSpPr/>
          <p:nvPr/>
        </p:nvCxnSpPr>
        <p:spPr>
          <a:xfrm>
            <a:off x="1710575" y="1648659"/>
            <a:ext cx="7289400" cy="0"/>
          </a:xfrm>
          <a:prstGeom prst="straightConnector1">
            <a:avLst/>
          </a:prstGeom>
          <a:noFill/>
          <a:ln w="19050" cap="flat" cmpd="sng">
            <a:solidFill>
              <a:srgbClr val="79BCD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22216"/>
            <a:ext cx="9144000" cy="535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7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528694"/>
            <a:ext cx="8229600" cy="673100"/>
          </a:xfrm>
        </p:spPr>
        <p:txBody>
          <a:bodyPr/>
          <a:lstStyle/>
          <a:p>
            <a:pPr algn="ctr"/>
            <a:r>
              <a:rPr lang="it-IT" altLang="en-US" sz="1956" b="1" dirty="0">
                <a:latin typeface="Arial" pitchFamily="34" charset="0"/>
                <a:cs typeface="Arial" pitchFamily="34" charset="0"/>
              </a:rPr>
              <a:t>ESPOSIZIONE AL VERDE:</a:t>
            </a:r>
            <a:br>
              <a:rPr lang="it-IT" altLang="en-US" sz="1956" b="1" dirty="0">
                <a:latin typeface="Arial" pitchFamily="34" charset="0"/>
                <a:cs typeface="Arial" pitchFamily="34" charset="0"/>
              </a:rPr>
            </a:br>
            <a:r>
              <a:rPr lang="it-IT" altLang="en-US" sz="1956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EFFETTI SULLA SALUTE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28079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47039" y="1532850"/>
            <a:ext cx="8502436" cy="395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5551" indent="-475551" defTabSz="812810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Revisione sistematica e meta-analisi di 103 studi osservazionali e 40 studi di intervento</a:t>
            </a:r>
          </a:p>
          <a:p>
            <a:pPr marL="475551" indent="-475551" defTabSz="812810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L’esposizione al verde era associata a numerosi benefici per la salute:</a:t>
            </a: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Frequenza cardiaca 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Pressione arteriosa diastolica 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Colesterolo </a:t>
            </a:r>
            <a:r>
              <a:rPr lang="it-IT" sz="1778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HDL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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Nascite premature 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 </a:t>
            </a: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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81956" lvl="1" indent="-475551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molti altri benefici sulla salute</a:t>
            </a:r>
          </a:p>
          <a:p>
            <a:pPr marL="475551" indent="-475551" defTabSz="812810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Riduzione del 16% della mortalità cardiovascolare</a:t>
            </a:r>
          </a:p>
          <a:p>
            <a:pPr marL="475551" indent="-475551" defTabSz="812810">
              <a:spcBef>
                <a:spcPts val="533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maggior parte degli studi era però di scarsa qualità e alta eterogeneità</a:t>
            </a:r>
            <a:endParaRPr lang="it-IT" sz="1778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18301" y="5732694"/>
            <a:ext cx="5351694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78" b="1" dirty="0">
                <a:solidFill>
                  <a:schemeClr val="accent1">
                    <a:lumMod val="75000"/>
                  </a:schemeClr>
                </a:solidFill>
              </a:rPr>
              <a:t>C. </a:t>
            </a:r>
            <a:r>
              <a:rPr lang="it-IT" sz="1778" b="1" dirty="0" err="1">
                <a:solidFill>
                  <a:schemeClr val="accent1">
                    <a:lumMod val="75000"/>
                  </a:schemeClr>
                </a:solidFill>
              </a:rPr>
              <a:t>Twohig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</a:rPr>
              <a:t>-Bennett, A Jones, </a:t>
            </a:r>
            <a:r>
              <a:rPr lang="it-IT" sz="1778" b="1" dirty="0" err="1">
                <a:solidFill>
                  <a:schemeClr val="accent1">
                    <a:lumMod val="75000"/>
                  </a:schemeClr>
                </a:solidFill>
              </a:rPr>
              <a:t>Envir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</a:rPr>
              <a:t> Res 2018; 166: 428</a:t>
            </a:r>
            <a:endParaRPr lang="it-IT" sz="1778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895320"/>
            <a:ext cx="8229600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en-US" sz="2311" b="1" dirty="0">
                <a:latin typeface="Arial" pitchFamily="34" charset="0"/>
                <a:cs typeface="Arial" pitchFamily="34" charset="0"/>
              </a:rPr>
              <a:t>VERDE RESIDENZIALE E </a:t>
            </a:r>
            <a:br>
              <a:rPr lang="it-IT" altLang="en-US" sz="2311" b="1" dirty="0">
                <a:latin typeface="Arial" pitchFamily="34" charset="0"/>
                <a:cs typeface="Arial" pitchFamily="34" charset="0"/>
              </a:rPr>
            </a:br>
            <a:r>
              <a:rPr lang="it-IT" altLang="en-US" sz="2311" b="1" dirty="0">
                <a:latin typeface="Arial" pitchFamily="34" charset="0"/>
                <a:cs typeface="Arial" pitchFamily="34" charset="0"/>
              </a:rPr>
              <a:t>RIDUZIONE DELLA MORTALITA’ GENERALE</a:t>
            </a:r>
            <a:br>
              <a:rPr lang="it-IT" altLang="en-US" sz="2311" b="1" dirty="0">
                <a:latin typeface="Arial" pitchFamily="34" charset="0"/>
                <a:cs typeface="Arial" pitchFamily="34" charset="0"/>
              </a:rPr>
            </a:br>
            <a:endParaRPr lang="it-IT" altLang="en-US" sz="2311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66752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19517" y="1833350"/>
            <a:ext cx="8803476" cy="346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5551" indent="-475551" defTabSz="812810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Studio prospettico di coorte condotto per 9 anni su 108.630 donne negli USA (</a:t>
            </a:r>
            <a:r>
              <a:rPr lang="it-IT"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Nurses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 Health </a:t>
            </a:r>
            <a:r>
              <a:rPr lang="it-IT"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75551" indent="-475551" defTabSz="812810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loro residenza in aree più verdi (nel più alto quintile) era associata a una riduzione del 12% della mortalità totale rispetto al più basso quintile di esposizione residenziale al verde</a:t>
            </a:r>
          </a:p>
          <a:p>
            <a:pPr marL="475551" indent="-475551" defTabSz="812810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ridotta mortalità era dovuta soprattutto a meno malattie respiratorie e tumori</a:t>
            </a:r>
          </a:p>
          <a:p>
            <a:pPr marL="475551" indent="-475551" defTabSz="812810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endParaRPr lang="it-IT" sz="21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82308" y="5204566"/>
            <a:ext cx="5727404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James P et al.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Exposure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greeness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mortality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nation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wide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prospective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cohort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women.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Envir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Health </a:t>
            </a:r>
            <a:r>
              <a:rPr lang="it-IT" sz="1778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Perspect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2016;124:1344-52</a:t>
            </a:r>
            <a:endParaRPr lang="it-IT" sz="1778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xmlns="" id="{BEB22BA3-EF59-A64D-A6DD-52D8CCE0AB12}"/>
              </a:ext>
            </a:extLst>
          </p:cNvPr>
          <p:cNvSpPr/>
          <p:nvPr/>
        </p:nvSpPr>
        <p:spPr>
          <a:xfrm>
            <a:off x="3692328" y="1105841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stress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xmlns="" id="{6BDB1FDF-7952-BB41-ABDF-8D7B058F6B96}"/>
              </a:ext>
            </a:extLst>
          </p:cNvPr>
          <p:cNvSpPr/>
          <p:nvPr/>
        </p:nvSpPr>
        <p:spPr>
          <a:xfrm>
            <a:off x="3692328" y="1957776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attività fisica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xmlns="" id="{A4B36ED8-04B6-434A-A91E-6116A2398A08}"/>
              </a:ext>
            </a:extLst>
          </p:cNvPr>
          <p:cNvSpPr/>
          <p:nvPr/>
        </p:nvSpPr>
        <p:spPr>
          <a:xfrm>
            <a:off x="3692328" y="2809711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interazioni sociali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xmlns="" id="{D256B912-D51B-2F4D-813F-D83929408B95}"/>
              </a:ext>
            </a:extLst>
          </p:cNvPr>
          <p:cNvSpPr/>
          <p:nvPr/>
        </p:nvSpPr>
        <p:spPr>
          <a:xfrm>
            <a:off x="3692328" y="3661646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rumore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xmlns="" id="{60FF2F2C-7969-8042-9B05-13CB559E61E7}"/>
              </a:ext>
            </a:extLst>
          </p:cNvPr>
          <p:cNvSpPr/>
          <p:nvPr/>
        </p:nvSpPr>
        <p:spPr>
          <a:xfrm>
            <a:off x="3692328" y="4513581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caldo e umidità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xmlns="" id="{17DFC6CD-5AD4-5449-97BE-201932F3D780}"/>
              </a:ext>
            </a:extLst>
          </p:cNvPr>
          <p:cNvSpPr/>
          <p:nvPr/>
        </p:nvSpPr>
        <p:spPr>
          <a:xfrm>
            <a:off x="3692328" y="5365515"/>
            <a:ext cx="1632021" cy="6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 inquinanti ambientali</a:t>
            </a:r>
            <a:endParaRPr lang="it-IT" sz="1422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xmlns="" id="{A0CDCAE4-E005-F84A-A52C-D6DB964E2FB9}"/>
              </a:ext>
            </a:extLst>
          </p:cNvPr>
          <p:cNvSpPr/>
          <p:nvPr/>
        </p:nvSpPr>
        <p:spPr>
          <a:xfrm>
            <a:off x="433431" y="3075677"/>
            <a:ext cx="2076946" cy="96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778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Effetti salutari dell’esposizione al verde</a:t>
            </a:r>
            <a:endParaRPr lang="it-IT" sz="1778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arrotondato 9">
            <a:extLst>
              <a:ext uri="{FF2B5EF4-FFF2-40B4-BE49-F238E27FC236}">
                <a16:creationId xmlns:a16="http://schemas.microsoft.com/office/drawing/2014/main" xmlns="" id="{86E5417C-67EC-0342-B814-BFD8C9042ECB}"/>
              </a:ext>
            </a:extLst>
          </p:cNvPr>
          <p:cNvSpPr/>
          <p:nvPr/>
        </p:nvSpPr>
        <p:spPr>
          <a:xfrm>
            <a:off x="6802302" y="1141080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dell’ansia e depressione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arrotondato 10">
            <a:extLst>
              <a:ext uri="{FF2B5EF4-FFF2-40B4-BE49-F238E27FC236}">
                <a16:creationId xmlns:a16="http://schemas.microsoft.com/office/drawing/2014/main" xmlns="" id="{BA4A6646-1B69-1846-8EA1-AE1D85DA21E8}"/>
              </a:ext>
            </a:extLst>
          </p:cNvPr>
          <p:cNvSpPr/>
          <p:nvPr/>
        </p:nvSpPr>
        <p:spPr>
          <a:xfrm>
            <a:off x="6802302" y="1956836"/>
            <a:ext cx="1632021" cy="6400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 sovrappeso e obesità</a:t>
            </a:r>
            <a:endParaRPr lang="it-IT" sz="142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arrotondato 11">
            <a:extLst>
              <a:ext uri="{FF2B5EF4-FFF2-40B4-BE49-F238E27FC236}">
                <a16:creationId xmlns:a16="http://schemas.microsoft.com/office/drawing/2014/main" xmlns="" id="{780B3F94-5086-0B42-A115-15825596FEF9}"/>
              </a:ext>
            </a:extLst>
          </p:cNvPr>
          <p:cNvSpPr/>
          <p:nvPr/>
        </p:nvSpPr>
        <p:spPr>
          <a:xfrm>
            <a:off x="6802301" y="2808772"/>
            <a:ext cx="1674135" cy="6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delle malattie cardiopolmonari</a:t>
            </a:r>
            <a:endParaRPr lang="it-IT" sz="1422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arrotondato 12">
            <a:extLst>
              <a:ext uri="{FF2B5EF4-FFF2-40B4-BE49-F238E27FC236}">
                <a16:creationId xmlns:a16="http://schemas.microsoft.com/office/drawing/2014/main" xmlns="" id="{6189A990-B111-9640-8739-FD79F67DBF32}"/>
              </a:ext>
            </a:extLst>
          </p:cNvPr>
          <p:cNvSpPr/>
          <p:nvPr/>
        </p:nvSpPr>
        <p:spPr>
          <a:xfrm>
            <a:off x="6802302" y="3660707"/>
            <a:ext cx="1632021" cy="6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della mortalità totale</a:t>
            </a:r>
            <a:endParaRPr lang="it-IT" sz="1422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arrotondato 13">
            <a:extLst>
              <a:ext uri="{FF2B5EF4-FFF2-40B4-BE49-F238E27FC236}">
                <a16:creationId xmlns:a16="http://schemas.microsoft.com/office/drawing/2014/main" xmlns="" id="{8234E33B-9119-894D-B2A8-D9335733E2E0}"/>
              </a:ext>
            </a:extLst>
          </p:cNvPr>
          <p:cNvSpPr/>
          <p:nvPr/>
        </p:nvSpPr>
        <p:spPr>
          <a:xfrm>
            <a:off x="6802302" y="4519361"/>
            <a:ext cx="1632021" cy="6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Migliori gravidanze e nascite</a:t>
            </a:r>
            <a:endParaRPr lang="it-IT" sz="1422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2414C8C2-E1F0-6F40-8046-2E11D455D04E}"/>
              </a:ext>
            </a:extLst>
          </p:cNvPr>
          <p:cNvCxnSpPr>
            <a:stCxn id="9" idx="3"/>
          </p:cNvCxnSpPr>
          <p:nvPr/>
        </p:nvCxnSpPr>
        <p:spPr>
          <a:xfrm flipV="1">
            <a:off x="2510377" y="1425841"/>
            <a:ext cx="1123410" cy="2129836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2F30BCA2-3FE4-4B45-8317-429E46CFBE0B}"/>
              </a:ext>
            </a:extLst>
          </p:cNvPr>
          <p:cNvCxnSpPr>
            <a:cxnSpLocks/>
          </p:cNvCxnSpPr>
          <p:nvPr/>
        </p:nvCxnSpPr>
        <p:spPr>
          <a:xfrm flipV="1">
            <a:off x="2510377" y="2277776"/>
            <a:ext cx="1123410" cy="127790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B9911189-E970-4949-9EE1-36D0672FDF1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510377" y="3129711"/>
            <a:ext cx="1123410" cy="425966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8FC11E80-4D10-6144-8985-51730A88FE0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510377" y="3555683"/>
            <a:ext cx="1123410" cy="425969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1F1CD139-BBBF-A04C-86BB-D9438F9591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510377" y="3555677"/>
            <a:ext cx="1123410" cy="127790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CFE9DC06-DCE1-8942-93AA-91BF5EF858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510377" y="3555678"/>
            <a:ext cx="1123410" cy="2129837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xmlns="" id="{8B14A60E-8054-A04F-B677-6FFC9F2633E0}"/>
              </a:ext>
            </a:extLst>
          </p:cNvPr>
          <p:cNvCxnSpPr>
            <a:cxnSpLocks/>
          </p:cNvCxnSpPr>
          <p:nvPr/>
        </p:nvCxnSpPr>
        <p:spPr>
          <a:xfrm>
            <a:off x="5297971" y="1133670"/>
            <a:ext cx="1472164" cy="25602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3282CFEB-9571-AB4A-9E77-6A852D1E2FD3}"/>
              </a:ext>
            </a:extLst>
          </p:cNvPr>
          <p:cNvCxnSpPr>
            <a:cxnSpLocks/>
          </p:cNvCxnSpPr>
          <p:nvPr/>
        </p:nvCxnSpPr>
        <p:spPr>
          <a:xfrm flipV="1">
            <a:off x="5434412" y="4967411"/>
            <a:ext cx="1271716" cy="69841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xmlns="" id="{BCBF4F77-2A86-6A4B-8CEE-867D137A8F05}"/>
              </a:ext>
            </a:extLst>
          </p:cNvPr>
          <p:cNvCxnSpPr>
            <a:cxnSpLocks/>
          </p:cNvCxnSpPr>
          <p:nvPr/>
        </p:nvCxnSpPr>
        <p:spPr>
          <a:xfrm flipV="1">
            <a:off x="5396608" y="4199326"/>
            <a:ext cx="1373528" cy="147595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D46ACAB6-AAA0-7648-B0E6-F61B0059407C}"/>
              </a:ext>
            </a:extLst>
          </p:cNvPr>
          <p:cNvCxnSpPr>
            <a:cxnSpLocks/>
          </p:cNvCxnSpPr>
          <p:nvPr/>
        </p:nvCxnSpPr>
        <p:spPr>
          <a:xfrm flipV="1">
            <a:off x="5396614" y="3367235"/>
            <a:ext cx="1408809" cy="227023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xmlns="" id="{35B626D2-7EAC-B743-944D-FF8BD30F0F0F}"/>
              </a:ext>
            </a:extLst>
          </p:cNvPr>
          <p:cNvCxnSpPr>
            <a:cxnSpLocks/>
          </p:cNvCxnSpPr>
          <p:nvPr/>
        </p:nvCxnSpPr>
        <p:spPr>
          <a:xfrm flipV="1">
            <a:off x="5387155" y="4071312"/>
            <a:ext cx="1382980" cy="687203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xmlns="" id="{891EA183-1A36-BD48-A9F4-B18BA0EBDE79}"/>
              </a:ext>
            </a:extLst>
          </p:cNvPr>
          <p:cNvCxnSpPr>
            <a:cxnSpLocks/>
          </p:cNvCxnSpPr>
          <p:nvPr/>
        </p:nvCxnSpPr>
        <p:spPr>
          <a:xfrm flipV="1">
            <a:off x="5415513" y="3239221"/>
            <a:ext cx="1325907" cy="145313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08F58CE7-0BBE-0D40-BCC8-88872AC2BFDE}"/>
              </a:ext>
            </a:extLst>
          </p:cNvPr>
          <p:cNvCxnSpPr>
            <a:cxnSpLocks/>
          </p:cNvCxnSpPr>
          <p:nvPr/>
        </p:nvCxnSpPr>
        <p:spPr>
          <a:xfrm flipV="1">
            <a:off x="5396607" y="3165759"/>
            <a:ext cx="1316821" cy="732697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xmlns="" id="{3E292178-9DD8-F641-86A9-EDD15FC1E5FA}"/>
              </a:ext>
            </a:extLst>
          </p:cNvPr>
          <p:cNvCxnSpPr>
            <a:cxnSpLocks/>
          </p:cNvCxnSpPr>
          <p:nvPr/>
        </p:nvCxnSpPr>
        <p:spPr>
          <a:xfrm flipV="1">
            <a:off x="5352530" y="1721334"/>
            <a:ext cx="1472164" cy="217844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xmlns="" id="{65CE7155-8B4D-FA4B-A06A-730B9DD580AA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387157" y="3000601"/>
            <a:ext cx="1415143" cy="980109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xmlns="" id="{F2A430EE-0C97-494B-A1F3-38D420300F45}"/>
              </a:ext>
            </a:extLst>
          </p:cNvPr>
          <p:cNvCxnSpPr>
            <a:cxnSpLocks/>
          </p:cNvCxnSpPr>
          <p:nvPr/>
        </p:nvCxnSpPr>
        <p:spPr>
          <a:xfrm flipV="1">
            <a:off x="5361979" y="1581719"/>
            <a:ext cx="1408156" cy="1390521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xmlns="" id="{8E6676D7-BD58-7043-9D6A-542F29E3B04C}"/>
              </a:ext>
            </a:extLst>
          </p:cNvPr>
          <p:cNvCxnSpPr>
            <a:cxnSpLocks/>
          </p:cNvCxnSpPr>
          <p:nvPr/>
        </p:nvCxnSpPr>
        <p:spPr>
          <a:xfrm>
            <a:off x="5311554" y="2093286"/>
            <a:ext cx="1467668" cy="278355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xmlns="" id="{D689006D-77F5-7F44-8F4F-B54444918A74}"/>
              </a:ext>
            </a:extLst>
          </p:cNvPr>
          <p:cNvCxnSpPr>
            <a:cxnSpLocks/>
          </p:cNvCxnSpPr>
          <p:nvPr/>
        </p:nvCxnSpPr>
        <p:spPr>
          <a:xfrm>
            <a:off x="5387163" y="2187798"/>
            <a:ext cx="1382972" cy="162748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xmlns="" id="{77B2BC7B-595F-A84E-80DC-1458E6541CBE}"/>
              </a:ext>
            </a:extLst>
          </p:cNvPr>
          <p:cNvCxnSpPr>
            <a:cxnSpLocks/>
          </p:cNvCxnSpPr>
          <p:nvPr/>
        </p:nvCxnSpPr>
        <p:spPr>
          <a:xfrm>
            <a:off x="5349351" y="2121638"/>
            <a:ext cx="1401882" cy="942309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xmlns="" id="{9C9A50F8-49CB-2A46-B9E6-E3638028C71F}"/>
              </a:ext>
            </a:extLst>
          </p:cNvPr>
          <p:cNvCxnSpPr>
            <a:cxnSpLocks/>
          </p:cNvCxnSpPr>
          <p:nvPr/>
        </p:nvCxnSpPr>
        <p:spPr>
          <a:xfrm>
            <a:off x="5368253" y="2102737"/>
            <a:ext cx="1373163" cy="2183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xmlns="" id="{861674CD-CC6A-0F4F-8182-BC312114A480}"/>
              </a:ext>
            </a:extLst>
          </p:cNvPr>
          <p:cNvCxnSpPr>
            <a:cxnSpLocks/>
          </p:cNvCxnSpPr>
          <p:nvPr/>
        </p:nvCxnSpPr>
        <p:spPr>
          <a:xfrm flipV="1">
            <a:off x="5335778" y="1462707"/>
            <a:ext cx="1440320" cy="631396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xmlns="" id="{2E56894E-2AD0-DD43-B97A-C619F4C0135B}"/>
              </a:ext>
            </a:extLst>
          </p:cNvPr>
          <p:cNvSpPr txBox="1"/>
          <p:nvPr/>
        </p:nvSpPr>
        <p:spPr>
          <a:xfrm>
            <a:off x="1025325" y="484674"/>
            <a:ext cx="710842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12810">
              <a:defRPr/>
            </a:pPr>
            <a:r>
              <a:rPr lang="it-IT" sz="21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MECCANISMI DEGLI EFFETTI SALUTARI DEL VERDE</a:t>
            </a:r>
            <a:endParaRPr lang="it-IT" sz="21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arrotondato 36">
            <a:extLst>
              <a:ext uri="{FF2B5EF4-FFF2-40B4-BE49-F238E27FC236}">
                <a16:creationId xmlns:a16="http://schemas.microsoft.com/office/drawing/2014/main" xmlns="" id="{8234E33B-9119-894D-B2A8-D9335733E2E0}"/>
              </a:ext>
            </a:extLst>
          </p:cNvPr>
          <p:cNvSpPr/>
          <p:nvPr/>
        </p:nvSpPr>
        <p:spPr>
          <a:xfrm>
            <a:off x="6802302" y="5387703"/>
            <a:ext cx="1632021" cy="6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r>
              <a:rPr lang="it-IT" sz="1422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tumori</a:t>
            </a:r>
            <a:endParaRPr lang="it-IT" sz="1422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xmlns="" id="{3282CFEB-9571-AB4A-9E77-6A852D1E2FD3}"/>
              </a:ext>
            </a:extLst>
          </p:cNvPr>
          <p:cNvCxnSpPr>
            <a:cxnSpLocks/>
          </p:cNvCxnSpPr>
          <p:nvPr/>
        </p:nvCxnSpPr>
        <p:spPr>
          <a:xfrm>
            <a:off x="5472217" y="5665825"/>
            <a:ext cx="1332614" cy="113415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6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6794"/>
            <a:ext cx="8229600" cy="1016000"/>
          </a:xfrm>
        </p:spPr>
        <p:txBody>
          <a:bodyPr/>
          <a:lstStyle/>
          <a:p>
            <a:pPr algn="ctr"/>
            <a:r>
              <a:rPr lang="it-IT" sz="2489" b="1" dirty="0">
                <a:latin typeface="Arial" pitchFamily="34" charset="0"/>
                <a:cs typeface="Arial" pitchFamily="34" charset="0"/>
              </a:rPr>
              <a:t>IL POTERE DISINQUINANTE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DIVERSE </a:t>
            </a:r>
            <a:br>
              <a:rPr lang="it-IT" sz="2489" b="1" dirty="0">
                <a:latin typeface="Arial" pitchFamily="34" charset="0"/>
                <a:cs typeface="Arial" pitchFamily="34" charset="0"/>
              </a:rPr>
            </a:br>
            <a:r>
              <a:rPr lang="it-IT" sz="2489" b="1" dirty="0">
                <a:latin typeface="Arial" pitchFamily="34" charset="0"/>
                <a:cs typeface="Arial" pitchFamily="34" charset="0"/>
              </a:rPr>
              <a:t>SPECIE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PIANTE NELL’AMBIENTE ESTERNO</a:t>
            </a:r>
            <a:endParaRPr lang="it-IT" sz="2489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051609" y="1508787"/>
          <a:ext cx="7488832" cy="1686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8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05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POTERE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DISINQUINANTE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SPECIE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Ottimo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Bagolaro, olmo, frassino comune, tiglio selvatico, acero riccio, cerro, betulla verrucosa, tiglio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438400" y="5330860"/>
            <a:ext cx="465761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Rita </a:t>
            </a:r>
            <a:r>
              <a:rPr lang="it-IT" sz="1778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Baraldi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CNR Bologna</a:t>
            </a:r>
            <a:endParaRPr lang="it-IT" sz="1778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a destra 4"/>
          <p:cNvSpPr/>
          <p:nvPr/>
        </p:nvSpPr>
        <p:spPr>
          <a:xfrm rot="2632952">
            <a:off x="456630" y="1887877"/>
            <a:ext cx="703209" cy="3561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29243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6794"/>
            <a:ext cx="8229600" cy="1016000"/>
          </a:xfrm>
        </p:spPr>
        <p:txBody>
          <a:bodyPr/>
          <a:lstStyle/>
          <a:p>
            <a:pPr algn="ctr"/>
            <a:r>
              <a:rPr lang="it-IT" sz="2489" b="1" dirty="0">
                <a:latin typeface="Arial" pitchFamily="34" charset="0"/>
                <a:cs typeface="Arial" pitchFamily="34" charset="0"/>
              </a:rPr>
              <a:t>IL POTERE DISINQUINANTE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DIVERSE </a:t>
            </a:r>
            <a:br>
              <a:rPr lang="it-IT" sz="2489" b="1" dirty="0">
                <a:latin typeface="Arial" pitchFamily="34" charset="0"/>
                <a:cs typeface="Arial" pitchFamily="34" charset="0"/>
              </a:rPr>
            </a:br>
            <a:r>
              <a:rPr lang="it-IT" sz="2489" b="1" dirty="0">
                <a:latin typeface="Arial" pitchFamily="34" charset="0"/>
                <a:cs typeface="Arial" pitchFamily="34" charset="0"/>
              </a:rPr>
              <a:t>SPECIE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PIANTE NELL’AMBIENTE ESTERNO</a:t>
            </a:r>
            <a:endParaRPr lang="it-IT" sz="2489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051609" y="1508787"/>
          <a:ext cx="7488832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8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05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POTERE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DISINQUINANTE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SPECIE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Ottimo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Bagolaro, olmo, frassino comune, tiglio selvatico, acero riccio, cerro, betulla verrucosa, tiglio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141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Buono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Carpino bianco, liriodendro, acero campestre, mirabolano, orniello, ciliegio,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parrozia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melo da fiore, biancospino</a:t>
                      </a:r>
                    </a:p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nostrano, alloro, viburno tino,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fotinia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robin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ligustro del Giappone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Freccia a destra 4"/>
          <p:cNvSpPr/>
          <p:nvPr/>
        </p:nvSpPr>
        <p:spPr>
          <a:xfrm rot="2632952">
            <a:off x="482464" y="2808747"/>
            <a:ext cx="703209" cy="3561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8965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6794"/>
            <a:ext cx="8229600" cy="1016000"/>
          </a:xfrm>
        </p:spPr>
        <p:txBody>
          <a:bodyPr/>
          <a:lstStyle/>
          <a:p>
            <a:pPr algn="ctr"/>
            <a:r>
              <a:rPr lang="it-IT" sz="2489" b="1" dirty="0">
                <a:latin typeface="Arial" pitchFamily="34" charset="0"/>
                <a:cs typeface="Arial" pitchFamily="34" charset="0"/>
              </a:rPr>
              <a:t>IL POTERE DISINQUINANTE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DIVERSE </a:t>
            </a:r>
            <a:br>
              <a:rPr lang="it-IT" sz="2489" b="1" dirty="0">
                <a:latin typeface="Arial" pitchFamily="34" charset="0"/>
                <a:cs typeface="Arial" pitchFamily="34" charset="0"/>
              </a:rPr>
            </a:br>
            <a:r>
              <a:rPr lang="it-IT" sz="2489" b="1" dirty="0">
                <a:latin typeface="Arial" pitchFamily="34" charset="0"/>
                <a:cs typeface="Arial" pitchFamily="34" charset="0"/>
              </a:rPr>
              <a:t>SPECIE </a:t>
            </a:r>
            <a:r>
              <a:rPr lang="it-IT" sz="2489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dirty="0">
                <a:latin typeface="Arial" pitchFamily="34" charset="0"/>
                <a:cs typeface="Arial" pitchFamily="34" charset="0"/>
              </a:rPr>
              <a:t> PIANTE NELL’AMBIENTE ESTERNO</a:t>
            </a:r>
            <a:endParaRPr lang="it-IT" sz="2489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051609" y="1508787"/>
          <a:ext cx="7488832" cy="3982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8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05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POTERE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DISINQUINANTE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SPECIE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Ottimo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Bagolaro, olmo, frassino comune, tiglio selvatico, acero riccio, cerro, betulla verrucosa, tiglio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141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Buono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Carpino bianco, liriodendro, acero campestre, mirabolano, orniello, ciliegio,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parrozia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melo da fiore, biancospino</a:t>
                      </a:r>
                    </a:p>
                    <a:p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nostrano, alloro, viburno tino,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fotinia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robin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ligustro del Giappone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Medio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r>
                        <a:rPr lang="it-IT" sz="20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Koeleuteria</a:t>
                      </a:r>
                      <a:r>
                        <a:rPr lang="it-IT" sz="2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sambuco, gelso piangente, catalpa nana, albero di giuda</a:t>
                      </a:r>
                      <a:endParaRPr lang="it-IT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Freccia a destra 3"/>
          <p:cNvSpPr/>
          <p:nvPr/>
        </p:nvSpPr>
        <p:spPr>
          <a:xfrm rot="2632952">
            <a:off x="482464" y="4425214"/>
            <a:ext cx="703209" cy="3561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3053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413" t="38450" r="32969" b="21650"/>
          <a:stretch>
            <a:fillRect/>
          </a:stretch>
        </p:blipFill>
        <p:spPr bwMode="auto">
          <a:xfrm>
            <a:off x="2267744" y="728699"/>
            <a:ext cx="4752528" cy="509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ccia a destra 2"/>
          <p:cNvSpPr/>
          <p:nvPr/>
        </p:nvSpPr>
        <p:spPr>
          <a:xfrm>
            <a:off x="2126330" y="3703739"/>
            <a:ext cx="703209" cy="3561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40580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7"/>
          <p:cNvSpPr txBox="1"/>
          <p:nvPr/>
        </p:nvSpPr>
        <p:spPr>
          <a:xfrm>
            <a:off x="727747" y="1265669"/>
            <a:ext cx="7731060" cy="46440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60869" indent="-84668" algn="just" defTabSz="812810">
              <a:defRPr/>
            </a:pPr>
            <a:r>
              <a:rPr sz="2133" b="1" spc="-4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CONCET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sz="2133" b="1" spc="-5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sz="2133" b="1" spc="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</a:p>
          <a:p>
            <a:pPr marL="482606" marR="4516" indent="-160869" algn="just" defTabSz="812810">
              <a:spcBef>
                <a:spcPts val="1067"/>
              </a:spcBef>
              <a:buFont typeface="Arial" pitchFamily="34" charset="0"/>
              <a:buChar char="•"/>
              <a:defRPr/>
            </a:pPr>
            <a:r>
              <a:rPr lang="it-IT"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Trascorriamo l’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87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sz="2133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nostra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mbien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usi</a:t>
            </a:r>
          </a:p>
          <a:p>
            <a:pPr marL="482606" marR="124744" indent="-160869" algn="just" defTabSz="812810">
              <a:spcBef>
                <a:spcPts val="1067"/>
              </a:spcBef>
              <a:buFont typeface="Arial" pitchFamily="34" charset="0"/>
              <a:buChar char="•"/>
              <a:defRPr/>
            </a:pP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ause</a:t>
            </a:r>
            <a:r>
              <a:rPr sz="2133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ali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scarsa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quali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à de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l’aria</a:t>
            </a:r>
            <a:r>
              <a:rPr sz="2133" b="1" spc="-3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negli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ni: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isola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ila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ffluen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ano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ano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82606" marR="58139" indent="-160869" algn="just" defTabSz="812810">
              <a:spcBef>
                <a:spcPts val="1067"/>
              </a:spcBef>
              <a:buFont typeface="Arial" pitchFamily="34" charset="0"/>
              <a:buChar char="•"/>
              <a:defRPr/>
            </a:pP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’inquina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degli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hiusi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è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fuso</a:t>
            </a:r>
            <a:r>
              <a:rPr sz="2133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ausare</a:t>
            </a:r>
            <a:r>
              <a:rPr sz="2133" b="1" spc="-3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“sindr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l’ed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ficio</a:t>
            </a:r>
            <a:r>
              <a:rPr sz="2133" b="1" spc="-4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ala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482606" marR="228603" indent="-160869" algn="just">
              <a:spcBef>
                <a:spcPts val="1067"/>
              </a:spcBef>
              <a:buFont typeface="Arial" pitchFamily="34" charset="0"/>
              <a:buChar char="•"/>
              <a:defRPr/>
            </a:pP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pian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ss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igare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ques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erc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hé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sono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grado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sz="2133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urare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dea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nq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ui</a:t>
            </a:r>
            <a:r>
              <a:rPr sz="2133" b="1" spc="-4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nant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(ʺfegato</a:t>
            </a:r>
            <a:r>
              <a:rPr lang="it-IT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verde</a:t>
            </a:r>
            <a:r>
              <a:rPr lang="it-IT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ʺ</a:t>
            </a:r>
            <a:r>
              <a:rPr lang="it-IT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sz="2133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82606" marR="37818" indent="-160869" algn="just" defTabSz="812810">
              <a:spcBef>
                <a:spcPts val="1067"/>
              </a:spcBef>
              <a:buFont typeface="Arial" pitchFamily="34" charset="0"/>
              <a:buChar char="•"/>
              <a:defRPr/>
            </a:pP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ss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gliere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ian</a:t>
            </a:r>
            <a:r>
              <a:rPr sz="2133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più app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sz="2133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ura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sz="2133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133" b="1" spc="-4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l’a</a:t>
            </a:r>
            <a:r>
              <a:rPr sz="2133" b="1" spc="-4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bien</a:t>
            </a:r>
            <a:r>
              <a:rPr sz="2133" b="1" spc="-9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chiuso</a:t>
            </a:r>
            <a:endParaRPr sz="2133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207980" y="560580"/>
            <a:ext cx="6784754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it-IT"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INQUINAMENTO IN AMBIENTI CHIUSI </a:t>
            </a:r>
            <a:endParaRPr lang="it-IT" sz="2489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160673" y="1070940"/>
            <a:ext cx="8817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5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1"/>
          <p:cNvSpPr txBox="1"/>
          <p:nvPr/>
        </p:nvSpPr>
        <p:spPr>
          <a:xfrm>
            <a:off x="3157338" y="1576270"/>
            <a:ext cx="2825220" cy="38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489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489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489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489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489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ald</a:t>
            </a:r>
            <a:r>
              <a:rPr sz="2489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eide</a:t>
            </a:r>
            <a:endParaRPr sz="2489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72"/>
          <p:cNvSpPr txBox="1"/>
          <p:nvPr/>
        </p:nvSpPr>
        <p:spPr>
          <a:xfrm>
            <a:off x="689924" y="1969759"/>
            <a:ext cx="7778313" cy="656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9784" marR="4516" indent="-469059" algn="ctr" defTabSz="812810">
              <a:defRPr/>
            </a:pP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ssina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cancerogena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più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une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ese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9784" marR="4516" indent="-469059" algn="ctr" defTabSz="812810">
              <a:defRPr/>
            </a:pP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l’aria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degli</a:t>
            </a:r>
            <a:r>
              <a:rPr sz="2133" b="1" spc="-3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mbien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usi)</a:t>
            </a:r>
          </a:p>
        </p:txBody>
      </p:sp>
      <p:sp>
        <p:nvSpPr>
          <p:cNvPr id="5" name="object 73"/>
          <p:cNvSpPr txBox="1"/>
          <p:nvPr/>
        </p:nvSpPr>
        <p:spPr>
          <a:xfrm>
            <a:off x="727742" y="2519625"/>
            <a:ext cx="7712149" cy="1312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marR="4516" indent="564" algn="ctr" defTabSz="812810">
              <a:defRPr/>
            </a:pP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è</a:t>
            </a:r>
            <a:r>
              <a:rPr sz="2133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lle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pav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e,</a:t>
            </a:r>
            <a:r>
              <a:rPr sz="2133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panne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ruciol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ar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edi</a:t>
            </a:r>
            <a:r>
              <a:rPr sz="2133" b="1" spc="-3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ves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ici,</a:t>
            </a:r>
            <a:r>
              <a:rPr sz="2133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esse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libe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orn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sz="2133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gas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fumo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sz="2133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aba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</a:t>
            </a:r>
            <a:endParaRPr lang="it-IT" sz="2133" b="1" spc="-4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289" marR="4516" indent="564" algn="ctr" defTabSz="812810">
              <a:defRPr/>
            </a:pPr>
            <a:endParaRPr sz="21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74"/>
          <p:cNvSpPr txBox="1"/>
          <p:nvPr/>
        </p:nvSpPr>
        <p:spPr>
          <a:xfrm>
            <a:off x="2109624" y="4080519"/>
            <a:ext cx="4992835" cy="38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489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sz="2489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489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sz="2489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</a:t>
            </a:r>
            <a:r>
              <a:rPr sz="2489" b="1" spc="-4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sz="2489" b="1" spc="-22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489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spc="-1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489" b="1" spc="-3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lang="it-IT" sz="2489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(cancerogeni)</a:t>
            </a:r>
            <a:endParaRPr sz="2489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75"/>
          <p:cNvSpPr txBox="1"/>
          <p:nvPr/>
        </p:nvSpPr>
        <p:spPr>
          <a:xfrm>
            <a:off x="1483836" y="4607845"/>
            <a:ext cx="6181060" cy="328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3162" marR="4516" indent="-541873" algn="ctr" defTabSz="812810">
              <a:defRPr/>
            </a:pP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enu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lle</a:t>
            </a:r>
            <a:r>
              <a:rPr sz="2133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lle</a:t>
            </a:r>
            <a:r>
              <a:rPr lang="it-IT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133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 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pav</a:t>
            </a:r>
            <a:r>
              <a:rPr sz="2133" b="1" spc="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133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133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endParaRPr sz="21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84458" y="828276"/>
            <a:ext cx="757038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it-IT"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INQUINAMENTO IN AMBIENTI CHIUSI: LE FONTI </a:t>
            </a:r>
            <a:endParaRPr lang="it-IT" sz="2489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255182" y="1439547"/>
            <a:ext cx="8619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1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6"/>
          <p:cNvSpPr txBox="1"/>
          <p:nvPr/>
        </p:nvSpPr>
        <p:spPr>
          <a:xfrm>
            <a:off x="1219210" y="1574221"/>
            <a:ext cx="6700866" cy="437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844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844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mmo</a:t>
            </a:r>
            <a:r>
              <a:rPr sz="2844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844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844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aca,</a:t>
            </a:r>
            <a:r>
              <a:rPr sz="2844" b="1" spc="-6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rielina</a:t>
            </a:r>
            <a:r>
              <a:rPr sz="2844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844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22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acid</a:t>
            </a:r>
            <a:r>
              <a:rPr sz="2844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844" b="1" spc="-4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</a:t>
            </a:r>
            <a:r>
              <a:rPr sz="2844" b="1" spc="-22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</a:t>
            </a:r>
            <a:r>
              <a:rPr sz="2844" b="1" spc="-27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844" b="1" spc="-22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rico</a:t>
            </a:r>
            <a:r>
              <a:rPr lang="it-IT"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sz="2844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77"/>
          <p:cNvSpPr txBox="1"/>
          <p:nvPr/>
        </p:nvSpPr>
        <p:spPr>
          <a:xfrm>
            <a:off x="1307638" y="2137841"/>
            <a:ext cx="6592732" cy="38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sono</a:t>
            </a:r>
            <a:r>
              <a:rPr sz="2489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89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spesso 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489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ese</a:t>
            </a:r>
            <a:r>
              <a:rPr sz="2489" b="1" spc="-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489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casa</a:t>
            </a:r>
            <a:endParaRPr sz="2489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78"/>
          <p:cNvSpPr txBox="1"/>
          <p:nvPr/>
        </p:nvSpPr>
        <p:spPr>
          <a:xfrm>
            <a:off x="3194497" y="2994462"/>
            <a:ext cx="2727688" cy="437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844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sz="2844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sz="2844" b="1" spc="-27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844" b="1" spc="-4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844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44" b="1" spc="-3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sz="2844" b="1" spc="-22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luene</a:t>
            </a:r>
            <a:endParaRPr sz="2844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79"/>
          <p:cNvSpPr txBox="1"/>
          <p:nvPr/>
        </p:nvSpPr>
        <p:spPr>
          <a:xfrm>
            <a:off x="425296" y="3540819"/>
            <a:ext cx="8345377" cy="38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sono</a:t>
            </a:r>
            <a:r>
              <a:rPr sz="2489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-9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essi</a:t>
            </a:r>
            <a:r>
              <a:rPr sz="2489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pia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trici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2489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pan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</a:t>
            </a:r>
            <a:r>
              <a:rPr sz="2489" b="1" spc="-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it-IT"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endParaRPr sz="2489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96953" y="677052"/>
            <a:ext cx="83170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it-IT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INQUINAMENTO IN AMBIENTI CHIUSI: LE FONTI </a:t>
            </a:r>
            <a:endParaRPr lang="it-IT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207929" y="1222156"/>
            <a:ext cx="84398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6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55282" y="2276878"/>
            <a:ext cx="7493140" cy="20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37" indent="-321737">
              <a:spcBef>
                <a:spcPts val="1600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Inquinamento dell’aria in ambienti aperti (outdoor)</a:t>
            </a:r>
          </a:p>
          <a:p>
            <a:pPr marL="321737" indent="-321737">
              <a:spcBef>
                <a:spcPts val="1600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Inquinamento dell’aria in ambienti chiusi (indoor)</a:t>
            </a:r>
            <a:endParaRPr lang="it-IT" sz="2844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03559" y="1060737"/>
            <a:ext cx="793688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67" b="1" dirty="0">
                <a:latin typeface="Arial" pitchFamily="34" charset="0"/>
                <a:cs typeface="Arial" pitchFamily="34" charset="0"/>
              </a:rPr>
              <a:t>DIVERSI TIPI DI INQUINAMENTO DELL’ARIA</a:t>
            </a:r>
            <a:endParaRPr lang="it-IT" sz="2667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411539" y="1892829"/>
            <a:ext cx="8448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1723"/>
            <a:ext cx="8229600" cy="1016000"/>
          </a:xfrm>
        </p:spPr>
        <p:txBody>
          <a:bodyPr/>
          <a:lstStyle/>
          <a:p>
            <a:pPr algn="ctr"/>
            <a:r>
              <a:rPr lang="it-IT" sz="2844" b="1" dirty="0">
                <a:latin typeface="Arial" pitchFamily="34" charset="0"/>
                <a:cs typeface="Arial" pitchFamily="34" charset="0"/>
              </a:rPr>
              <a:t>Il potere disinquinante di piante negli interni</a:t>
            </a:r>
            <a:endParaRPr lang="it-IT" sz="2844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01413" y="5230403"/>
            <a:ext cx="465761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Rita </a:t>
            </a:r>
            <a:r>
              <a:rPr lang="it-IT" sz="1778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Baraldi</a:t>
            </a:r>
            <a:r>
              <a:rPr lang="it-IT" sz="177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CNR Bologna</a:t>
            </a:r>
            <a:endParaRPr lang="it-IT" sz="1778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539" y="381002"/>
            <a:ext cx="8192910" cy="60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ccia a destra 2"/>
          <p:cNvSpPr/>
          <p:nvPr/>
        </p:nvSpPr>
        <p:spPr>
          <a:xfrm rot="8066285">
            <a:off x="4151835" y="2306534"/>
            <a:ext cx="576064" cy="3200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>
              <a:defRPr/>
            </a:pPr>
            <a:endParaRPr lang="it-IT" sz="16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8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9D9741-B81F-482C-AE87-CB381D0D4D15" descr="38924721-7AFF-4385-B280-91ED6D11B0B0@s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023" y="381003"/>
            <a:ext cx="4576234" cy="610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4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4AEBDA-5A34-499A-B2EB-3C2610A87176" descr="684AEBDA-5A34-499A-B2EB-3C2610A871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77" y="548682"/>
            <a:ext cx="7726612" cy="566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3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59" y="480049"/>
            <a:ext cx="8064896" cy="59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1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647" y="420666"/>
            <a:ext cx="7953794" cy="598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50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017" y="807561"/>
            <a:ext cx="7872287" cy="766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89" algn="ctr" defTabSz="812810">
              <a:defRPr/>
            </a:pPr>
            <a:r>
              <a:rPr lang="it-IT" sz="2489" b="1" spc="-18" dirty="0">
                <a:latin typeface="Arial" pitchFamily="34" charset="0"/>
                <a:cs typeface="Arial" pitchFamily="34" charset="0"/>
              </a:rPr>
              <a:t>IN CONCLUSIONE:</a:t>
            </a:r>
          </a:p>
          <a:p>
            <a:pPr marL="11289" algn="ctr" defTabSz="812810">
              <a:defRPr/>
            </a:pPr>
            <a:r>
              <a:rPr lang="it-IT" sz="2489" b="1" spc="-1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it-IT" sz="2489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2489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89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489" b="1" spc="-36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sz="2489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it-IT" sz="2489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it-IT" sz="2489" b="1" spc="-1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it-IT" sz="2489" b="1" spc="-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it-IT" sz="2489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89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it-IT" sz="2489" b="1" spc="-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UIN</a:t>
            </a:r>
            <a:r>
              <a:rPr lang="it-IT" sz="2489" b="1" spc="-1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 NEGLI INTERNI</a:t>
            </a:r>
            <a:endParaRPr lang="it-IT" sz="2489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494" y="2018491"/>
            <a:ext cx="5632894" cy="2862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093" indent="-304804" defTabSz="812810">
              <a:spcBef>
                <a:spcPts val="1067"/>
              </a:spcBef>
              <a:buFont typeface="Times New Roman"/>
              <a:buChar char="•"/>
              <a:tabLst>
                <a:tab pos="316093" algn="l"/>
              </a:tabLst>
              <a:defRPr/>
            </a:pP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sz="2489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tare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tilaz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marL="316093" indent="-304804" defTabSz="812810">
              <a:spcBef>
                <a:spcPts val="1067"/>
              </a:spcBef>
              <a:buFont typeface="Times New Roman"/>
              <a:buChar char="•"/>
              <a:tabLst>
                <a:tab pos="316093" algn="l"/>
              </a:tabLst>
              <a:defRPr/>
            </a:pP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sare</a:t>
            </a:r>
            <a:r>
              <a:rPr sz="2489" b="1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filtri</a:t>
            </a:r>
            <a:r>
              <a:rPr sz="2489" b="1" spc="-4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dell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aria</a:t>
            </a:r>
            <a:r>
              <a:rPr sz="2489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effic</a:t>
            </a:r>
            <a:r>
              <a:rPr lang="it-IT"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enti</a:t>
            </a:r>
            <a:endParaRPr lang="it-IT" sz="2489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16093" indent="-304804" defTabSz="812810">
              <a:spcBef>
                <a:spcPts val="1067"/>
              </a:spcBef>
              <a:buFont typeface="Times New Roman"/>
              <a:buChar char="•"/>
              <a:tabLst>
                <a:tab pos="316093" algn="l"/>
              </a:tabLst>
              <a:defRPr/>
            </a:pPr>
            <a:r>
              <a:rPr lang="it-IT"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Vernici speciali </a:t>
            </a:r>
          </a:p>
          <a:p>
            <a:pPr marL="316093" indent="-304804" defTabSz="812810">
              <a:spcBef>
                <a:spcPts val="1067"/>
              </a:spcBef>
              <a:buFont typeface="Times New Roman"/>
              <a:buChar char="•"/>
              <a:tabLst>
                <a:tab pos="316093" algn="l"/>
              </a:tabLst>
              <a:defRPr/>
            </a:pP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Sce</a:t>
            </a:r>
            <a:r>
              <a:rPr sz="2489" b="1" spc="4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489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liere</a:t>
            </a:r>
            <a:r>
              <a:rPr sz="2489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arre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bassa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issione</a:t>
            </a:r>
          </a:p>
          <a:p>
            <a:pPr marL="316093" indent="-304804" defTabSz="812810">
              <a:spcBef>
                <a:spcPts val="1067"/>
              </a:spcBef>
              <a:buFont typeface="Times New Roman"/>
              <a:buChar char="•"/>
              <a:tabLst>
                <a:tab pos="316093" algn="l"/>
              </a:tabLst>
              <a:defRPr/>
            </a:pPr>
            <a:r>
              <a:rPr sz="2489" b="1" spc="-9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tilizzare</a:t>
            </a:r>
            <a:r>
              <a:rPr sz="2489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pia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sz="2489" b="1" spc="-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2489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spc="-2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ato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e”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urare</a:t>
            </a:r>
            <a:r>
              <a:rPr sz="2489" b="1" spc="-3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2489" b="1" spc="-1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sz="2489" b="1" spc="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sz="2489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4" name="object 6"/>
          <p:cNvSpPr/>
          <p:nvPr/>
        </p:nvSpPr>
        <p:spPr>
          <a:xfrm>
            <a:off x="6190513" y="2100940"/>
            <a:ext cx="2495106" cy="2506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defTabSz="812810">
              <a:defRPr/>
            </a:pPr>
            <a:endParaRPr sz="16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15852" y="1733889"/>
            <a:ext cx="82036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09301" y="503099"/>
            <a:ext cx="6973037" cy="115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311" b="1" spc="-18" dirty="0">
                <a:latin typeface="Arial" pitchFamily="34" charset="0"/>
                <a:cs typeface="Arial" pitchFamily="34" charset="0"/>
              </a:rPr>
              <a:t>IN CONCLUSIONE:</a:t>
            </a:r>
          </a:p>
          <a:p>
            <a:pPr algn="ctr" defTabSz="812810">
              <a:defRPr/>
            </a:pPr>
            <a:r>
              <a:rPr lang="it-IT" sz="2311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DIECI MOSSE GENERALI </a:t>
            </a:r>
          </a:p>
          <a:p>
            <a:pPr algn="ctr" defTabSz="812810">
              <a:defRPr/>
            </a:pPr>
            <a:r>
              <a:rPr lang="it-IT" sz="2311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ANTI-INQUINAMENTO INTERNO E ESTERNO </a:t>
            </a:r>
            <a:endParaRPr lang="it-IT" sz="2311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17274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29232" y="1876942"/>
            <a:ext cx="8338050" cy="437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Non fumare in case (né fuori)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Accendere la cappa quando si cucina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Evitare che le piastre si surriscaldino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Aerare i locali dopo avere cucinato o fumato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Dotarsi di piante </a:t>
            </a:r>
            <a:r>
              <a:rPr lang="it-IT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mangiasmog</a:t>
            </a: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fumo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Controllare l’efficienza dell’impianto di riscaldamento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Spegnere i motori dell’auto ai passaggi a livello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Fare sport lontano dal traffico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Cambiare pneumatici e freni usurati</a:t>
            </a:r>
          </a:p>
          <a:p>
            <a:pPr marL="304804" indent="-304804" defTabSz="812810">
              <a:spcBef>
                <a:spcPts val="1067"/>
              </a:spcBef>
              <a:buFont typeface="+mj-lt"/>
              <a:buAutoNum type="arabicPeriod"/>
              <a:defRPr/>
            </a:pPr>
            <a:r>
              <a:rPr lang="it-IT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Usare mascherine ma che siano efficaci in zone molto trafficate</a:t>
            </a:r>
            <a:endParaRPr lang="it-IT" sz="1956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737" y="420666"/>
            <a:ext cx="4800533" cy="60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INGM-Building-Original-NoTransparenc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CasellaDiTesto 1"/>
          <p:cNvSpPr txBox="1">
            <a:spLocks noChangeArrowheads="1"/>
          </p:cNvSpPr>
          <p:nvPr/>
        </p:nvSpPr>
        <p:spPr bwMode="auto">
          <a:xfrm>
            <a:off x="547511" y="1429461"/>
            <a:ext cx="8112478" cy="63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56" b="1" i="1" dirty="0">
                <a:solidFill>
                  <a:srgbClr val="FFFFFF"/>
                </a:solidFill>
                <a:latin typeface="Calibri"/>
                <a:ea typeface="MS Gothic" pitchFamily="49" charset="-128"/>
                <a:cs typeface="Arial" charset="0"/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6319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719645"/>
            <a:ext cx="8229600" cy="673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altLang="en-US" sz="3022" b="1" dirty="0">
                <a:latin typeface="Arial" pitchFamily="34" charset="0"/>
                <a:cs typeface="Arial" pitchFamily="34" charset="0"/>
              </a:rPr>
              <a:t>INQUINAMENTO IN AMBIENTI APERTI:</a:t>
            </a:r>
            <a:br>
              <a:rPr lang="it-IT" altLang="en-US" sz="3022" b="1" dirty="0">
                <a:latin typeface="Arial" pitchFamily="34" charset="0"/>
                <a:cs typeface="Arial" pitchFamily="34" charset="0"/>
              </a:rPr>
            </a:br>
            <a:r>
              <a:rPr lang="it-IT" altLang="en-US" sz="302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FONTI PRINCIPALI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78371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841522" y="1926187"/>
            <a:ext cx="7624384" cy="405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Traffico automobilistico (navale, aereo)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Riscaldamento domestico e pubblico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Industrie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Incendi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Agricoltura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Allevamenti animali </a:t>
            </a:r>
            <a:endParaRPr lang="it-IT" sz="3022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41432" y="5655587"/>
            <a:ext cx="501856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Percentuale di spazio verde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95" y="1754628"/>
            <a:ext cx="786553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 rot="16200000">
            <a:off x="-2005863" y="3323048"/>
            <a:ext cx="501856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it-IT" sz="1778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Percentuale di cattiva salute</a:t>
            </a:r>
            <a:endParaRPr lang="it-IT" sz="1778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4869" y="628386"/>
            <a:ext cx="7957879" cy="694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>
              <a:defRPr/>
            </a:pP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RAPPORTO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QUANTITA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 DI VERDE (NEL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RAGGIO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 3 KM) E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PERCENTUALE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INDIVIDUI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1956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CATTIVA</a:t>
            </a:r>
            <a:r>
              <a:rPr lang="en-US" sz="1956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SALUTE</a:t>
            </a:r>
            <a:endParaRPr lang="it-IT" sz="1956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719645"/>
            <a:ext cx="8229600" cy="673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altLang="en-US" sz="3022" b="1" dirty="0">
                <a:latin typeface="Arial" pitchFamily="34" charset="0"/>
                <a:cs typeface="Arial" pitchFamily="34" charset="0"/>
              </a:rPr>
              <a:t>INQUINAMENTO IN AMBIENTI CHIUSI:</a:t>
            </a:r>
            <a:br>
              <a:rPr lang="it-IT" altLang="en-US" sz="3022" b="1" dirty="0">
                <a:latin typeface="Arial" pitchFamily="34" charset="0"/>
                <a:cs typeface="Arial" pitchFamily="34" charset="0"/>
              </a:rPr>
            </a:br>
            <a:r>
              <a:rPr lang="it-IT" altLang="en-US" sz="302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FONTI PRINCIPALI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78371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86270" y="1935320"/>
            <a:ext cx="7808748" cy="284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Riscaldamento con combustibili fossili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Fumo di sigaretta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Scarsa ventilazione</a:t>
            </a:r>
          </a:p>
          <a:p>
            <a:pPr marL="321737" indent="-321737">
              <a:spcBef>
                <a:spcPts val="1067"/>
              </a:spcBef>
              <a:buFont typeface="Arial" pitchFamily="34" charset="0"/>
              <a:buChar char="•"/>
              <a:tabLst>
                <a:tab pos="235659" algn="l"/>
              </a:tabLst>
            </a:pPr>
            <a:r>
              <a:rPr lang="it-IT" sz="302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Materiali usati per arredamento e pulizia</a:t>
            </a:r>
            <a:endParaRPr lang="it-IT" sz="3022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84673"/>
            <a:ext cx="8229600" cy="755650"/>
          </a:xfrm>
        </p:spPr>
        <p:txBody>
          <a:bodyPr/>
          <a:lstStyle/>
          <a:p>
            <a:pPr algn="ctr"/>
            <a:r>
              <a:rPr lang="it-IT" sz="2044" b="1" dirty="0">
                <a:latin typeface="Arial" pitchFamily="34" charset="0"/>
                <a:cs typeface="Arial" pitchFamily="34" charset="0"/>
              </a:rPr>
              <a:t>TOTAL AIR </a:t>
            </a:r>
            <a:r>
              <a:rPr lang="it-IT" sz="2044" b="1" dirty="0" err="1">
                <a:latin typeface="Arial" pitchFamily="34" charset="0"/>
                <a:cs typeface="Arial" pitchFamily="34" charset="0"/>
              </a:rPr>
              <a:t>POLLUTION</a:t>
            </a:r>
            <a:r>
              <a:rPr lang="it-IT" sz="2044" b="1" dirty="0">
                <a:latin typeface="Arial" pitchFamily="34" charset="0"/>
                <a:cs typeface="Arial" pitchFamily="34" charset="0"/>
              </a:rPr>
              <a:t> IS ONE OF THE WORLD’S </a:t>
            </a:r>
            <a:r>
              <a:rPr lang="it-IT" sz="2044" b="1" dirty="0" err="1">
                <a:latin typeface="Arial" pitchFamily="34" charset="0"/>
                <a:cs typeface="Arial" pitchFamily="34" charset="0"/>
              </a:rPr>
              <a:t>LARGEST</a:t>
            </a:r>
            <a:r>
              <a:rPr lang="it-IT" sz="2044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44" b="1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it-IT" sz="2044" b="1" dirty="0">
                <a:latin typeface="Arial" pitchFamily="34" charset="0"/>
                <a:cs typeface="Arial" pitchFamily="34" charset="0"/>
              </a:rPr>
              <a:t> OF PREMATURE </a:t>
            </a:r>
            <a:r>
              <a:rPr lang="it-IT" sz="2044" b="1" dirty="0" err="1">
                <a:latin typeface="Arial" pitchFamily="34" charset="0"/>
                <a:cs typeface="Arial" pitchFamily="34" charset="0"/>
              </a:rPr>
              <a:t>AVOIDABLE</a:t>
            </a:r>
            <a:r>
              <a:rPr lang="it-IT" sz="2044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44" b="1" dirty="0" err="1">
                <a:latin typeface="Arial" pitchFamily="34" charset="0"/>
                <a:cs typeface="Arial" pitchFamily="34" charset="0"/>
              </a:rPr>
              <a:t>DEATHS</a:t>
            </a:r>
            <a:endParaRPr lang="it-IT" sz="2044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Grafico 2"/>
          <p:cNvGraphicFramePr/>
          <p:nvPr/>
        </p:nvGraphicFramePr>
        <p:xfrm>
          <a:off x="1067983" y="1763267"/>
          <a:ext cx="7060019" cy="458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206730" y="1252758"/>
            <a:ext cx="716785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than 8 million deaths from indoor and outdoor air pollution versus other </a:t>
            </a:r>
            <a:r>
              <a:rPr lang="en-US" sz="1867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major causes</a:t>
            </a:r>
            <a:endParaRPr lang="en-US" sz="18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8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" y="1240323"/>
            <a:ext cx="89884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7324309" y="2461826"/>
            <a:ext cx="640071" cy="10881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0" name="Rettangolo 9"/>
          <p:cNvSpPr/>
          <p:nvPr/>
        </p:nvSpPr>
        <p:spPr>
          <a:xfrm>
            <a:off x="7324309" y="3557014"/>
            <a:ext cx="640071" cy="108812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1" name="Freccia a destra 10"/>
          <p:cNvSpPr/>
          <p:nvPr/>
        </p:nvSpPr>
        <p:spPr>
          <a:xfrm>
            <a:off x="7900370" y="2980950"/>
            <a:ext cx="320036" cy="64007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2" name="Freccia a destra 11"/>
          <p:cNvSpPr/>
          <p:nvPr/>
        </p:nvSpPr>
        <p:spPr>
          <a:xfrm>
            <a:off x="7900370" y="4005064"/>
            <a:ext cx="320036" cy="64007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3" name="CasellaDiTesto 12"/>
          <p:cNvSpPr txBox="1"/>
          <p:nvPr/>
        </p:nvSpPr>
        <p:spPr>
          <a:xfrm>
            <a:off x="8200001" y="2860009"/>
            <a:ext cx="79558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44" b="1" dirty="0"/>
              <a:t>outdoor</a:t>
            </a:r>
            <a:endParaRPr lang="it-IT" sz="1244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208252" y="3885988"/>
            <a:ext cx="79558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44" b="1" dirty="0"/>
              <a:t>indoor</a:t>
            </a:r>
            <a:endParaRPr lang="it-IT" sz="1244" b="1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61437" y="3071179"/>
            <a:ext cx="1739035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78" b="1" dirty="0" err="1"/>
              <a:t>Million</a:t>
            </a:r>
            <a:r>
              <a:rPr lang="it-IT" sz="1778" b="1" dirty="0"/>
              <a:t> </a:t>
            </a:r>
            <a:r>
              <a:rPr lang="it-IT" sz="1778" b="1" dirty="0" err="1"/>
              <a:t>deaths</a:t>
            </a:r>
            <a:endParaRPr lang="it-IT" sz="1778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47146" y="6116264"/>
            <a:ext cx="2641348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22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Lancet, 2015</a:t>
            </a:r>
            <a:endParaRPr lang="it-IT" sz="1422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712816"/>
            <a:ext cx="8229600" cy="673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altLang="en-US" sz="3022" b="1" dirty="0">
                <a:latin typeface="Arial" pitchFamily="34" charset="0"/>
                <a:cs typeface="Arial" pitchFamily="34" charset="0"/>
              </a:rPr>
              <a:t>INQUINAMENTO AMBIENTALE:</a:t>
            </a:r>
            <a:br>
              <a:rPr lang="it-IT" altLang="en-US" sz="3022" b="1" dirty="0">
                <a:latin typeface="Arial" pitchFamily="34" charset="0"/>
                <a:cs typeface="Arial" pitchFamily="34" charset="0"/>
              </a:rPr>
            </a:br>
            <a:r>
              <a:rPr lang="it-IT" altLang="en-US" sz="302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NEL MONDO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71755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31573" y="1907280"/>
            <a:ext cx="7808868" cy="372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67"/>
              </a:spcBef>
              <a:tabLst>
                <a:tab pos="0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 delle prima cause di morte prematura ed evitabile</a:t>
            </a:r>
          </a:p>
          <a:p>
            <a:pPr marL="881956" lvl="1" indent="-475551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Più del fumo di sigaretta</a:t>
            </a:r>
          </a:p>
          <a:p>
            <a:pPr marL="881956" lvl="1" indent="-475551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volte più di AIDS, tubercolosi e malaria insieme!</a:t>
            </a:r>
          </a:p>
          <a:p>
            <a:pPr marL="881956" lvl="1" indent="-475551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15 volte di più d</a:t>
            </a: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egli incidenti stradali</a:t>
            </a:r>
          </a:p>
          <a:p>
            <a:pPr marL="881956" lvl="1" indent="-475551">
              <a:spcBef>
                <a:spcPts val="1067"/>
              </a:spcBef>
              <a:buFont typeface="Arial" pitchFamily="34" charset="0"/>
              <a:buChar char="•"/>
              <a:tabLst>
                <a:tab pos="402172" algn="l"/>
              </a:tabLst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Più d</a:t>
            </a: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elle guerre e morti violente</a:t>
            </a:r>
            <a:endParaRPr lang="it-IT" sz="2844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638888"/>
            <a:ext cx="8229600" cy="673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altLang="en-US" sz="2844" b="1" dirty="0">
                <a:latin typeface="Arial" pitchFamily="34" charset="0"/>
                <a:cs typeface="Arial" pitchFamily="34" charset="0"/>
              </a:rPr>
              <a:t>MORTI EVITABILI DA </a:t>
            </a:r>
            <a:br>
              <a:rPr lang="it-IT" altLang="en-US" sz="2844" b="1" dirty="0">
                <a:latin typeface="Arial" pitchFamily="34" charset="0"/>
                <a:cs typeface="Arial" pitchFamily="34" charset="0"/>
              </a:rPr>
            </a:br>
            <a:r>
              <a:rPr lang="it-IT" altLang="en-US" sz="2844" b="1" dirty="0">
                <a:latin typeface="Arial" pitchFamily="34" charset="0"/>
                <a:cs typeface="Arial" pitchFamily="34" charset="0"/>
              </a:rPr>
              <a:t>INQUINAMENTO AMBIENTALE</a:t>
            </a:r>
            <a:br>
              <a:rPr lang="it-IT" altLang="en-US" sz="2844" b="1" dirty="0">
                <a:latin typeface="Arial" pitchFamily="34" charset="0"/>
                <a:cs typeface="Arial" pitchFamily="34" charset="0"/>
              </a:rPr>
            </a:br>
            <a:endParaRPr lang="it-IT" altLang="en-US" sz="2844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56801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55687" y="1751395"/>
            <a:ext cx="5645788" cy="181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37" indent="-321737" algn="just" defTabSz="812810">
              <a:spcBef>
                <a:spcPts val="1600"/>
              </a:spcBef>
              <a:buFont typeface="Arial" pitchFamily="34" charset="0"/>
              <a:buChar char="•"/>
              <a:tabLst>
                <a:tab pos="321737" algn="l"/>
              </a:tabLst>
              <a:defRPr/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Europa: 400.000 all’anno</a:t>
            </a:r>
          </a:p>
          <a:p>
            <a:pPr marL="321737" indent="-321737" algn="just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Italia: 90.000 all’anno</a:t>
            </a:r>
          </a:p>
          <a:p>
            <a:pPr marL="321737" indent="-321737" algn="just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844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Lombardia: 10.000 all’anno</a:t>
            </a:r>
          </a:p>
        </p:txBody>
      </p:sp>
    </p:spTree>
    <p:extLst>
      <p:ext uri="{BB962C8B-B14F-4D97-AF65-F5344CB8AC3E}">
        <p14:creationId xmlns:p14="http://schemas.microsoft.com/office/powerpoint/2010/main" val="7174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939654"/>
            <a:ext cx="8229600" cy="673100"/>
          </a:xfrm>
        </p:spPr>
        <p:txBody>
          <a:bodyPr/>
          <a:lstStyle/>
          <a:p>
            <a:pPr algn="ctr"/>
            <a:r>
              <a:rPr lang="it-IT" altLang="en-US" sz="2844" b="1" dirty="0">
                <a:latin typeface="Arial" pitchFamily="34" charset="0"/>
                <a:cs typeface="Arial" pitchFamily="34" charset="0"/>
              </a:rPr>
              <a:t>COSA SI </a:t>
            </a:r>
            <a:r>
              <a:rPr lang="it-IT" altLang="en-US" sz="2844" b="1" dirty="0" err="1">
                <a:latin typeface="Arial" pitchFamily="34" charset="0"/>
                <a:cs typeface="Arial" pitchFamily="34" charset="0"/>
              </a:rPr>
              <a:t>PUO’</a:t>
            </a:r>
            <a:r>
              <a:rPr lang="it-IT" altLang="en-US" sz="2844" b="1" dirty="0">
                <a:latin typeface="Arial" pitchFamily="34" charset="0"/>
                <a:cs typeface="Arial" pitchFamily="34" charset="0"/>
              </a:rPr>
              <a:t> FARE?</a:t>
            </a:r>
            <a:endParaRPr lang="it-IT" altLang="en-US" sz="2844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18265" y="176481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55620" y="1907280"/>
            <a:ext cx="7731524" cy="337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5551" indent="-475551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Riduzione quantità e </a:t>
            </a:r>
            <a:r>
              <a:rPr lang="it-IT" sz="26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miglioramente</a:t>
            </a:r>
            <a:r>
              <a:rPr lang="it-IT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qualità del parco automobilistico </a:t>
            </a:r>
          </a:p>
          <a:p>
            <a:pPr marL="475551" indent="-475551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Controllo delle emissioni </a:t>
            </a:r>
            <a:r>
              <a:rPr lang="it-IT" sz="26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del’industria</a:t>
            </a:r>
            <a:endParaRPr lang="it-IT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75551" indent="-475551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6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Gas e teleriscaldamento</a:t>
            </a:r>
          </a:p>
          <a:p>
            <a:pPr marL="475551" indent="-475551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6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………………………</a:t>
            </a:r>
            <a:endParaRPr lang="it-IT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75551" indent="-475551" defTabSz="812810">
              <a:spcBef>
                <a:spcPts val="1600"/>
              </a:spcBef>
              <a:buFont typeface="Arial" pitchFamily="34" charset="0"/>
              <a:buChar char="•"/>
              <a:tabLst>
                <a:tab pos="402172" algn="l"/>
              </a:tabLst>
              <a:defRPr/>
            </a:pPr>
            <a:r>
              <a:rPr lang="it-IT" sz="2667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verde come disinquinante</a:t>
            </a:r>
            <a:endParaRPr lang="it-IT" sz="2667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457200" y="595938"/>
            <a:ext cx="8229600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en-US" sz="2489" b="1" dirty="0">
                <a:latin typeface="Arial" pitchFamily="34" charset="0"/>
                <a:cs typeface="Arial" pitchFamily="34" charset="0"/>
              </a:rPr>
              <a:t>IL VERDE URBANO RIMUOVE GLI INQUINANTI:</a:t>
            </a:r>
            <a:br>
              <a:rPr lang="it-IT" altLang="en-US" sz="2489" b="1" dirty="0">
                <a:latin typeface="Arial" pitchFamily="34" charset="0"/>
                <a:cs typeface="Arial" pitchFamily="34" charset="0"/>
              </a:rPr>
            </a:br>
            <a:r>
              <a:rPr lang="it-IT" altLang="en-US" sz="2489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DATI </a:t>
            </a:r>
            <a:r>
              <a:rPr lang="it-IT" altLang="en-US" sz="2489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altLang="en-US" sz="2489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BARCELLONA 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738870" y="1635967"/>
          <a:ext cx="7691564" cy="31587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5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00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56256">
                <a:tc>
                  <a:txBody>
                    <a:bodyPr/>
                    <a:lstStyle/>
                    <a:p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SOSTANZE INQUINANTI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QUANTITA’ ANNUALE</a:t>
                      </a:r>
                    </a:p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RIMOSSA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RISPARMIO ECONOMICO ANNUALE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892">
                <a:tc>
                  <a:txBody>
                    <a:bodyPr/>
                    <a:lstStyle/>
                    <a:p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Biossido di azoto (NO</a:t>
                      </a:r>
                      <a:r>
                        <a:rPr lang="it-IT" sz="21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55 ton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253.290</a:t>
                      </a:r>
                      <a:r>
                        <a:rPr lang="it-IT" sz="2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8793">
                <a:tc>
                  <a:txBody>
                    <a:bodyPr/>
                    <a:lstStyle/>
                    <a:p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Ozono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73 ton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336.00 €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8793">
                <a:tc>
                  <a:txBody>
                    <a:bodyPr/>
                    <a:lstStyle/>
                    <a:p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Particolato (PM</a:t>
                      </a:r>
                      <a:r>
                        <a:rPr lang="it-IT" sz="2100" baseline="-25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166 ton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100" dirty="0" smtClean="0">
                          <a:solidFill>
                            <a:schemeClr val="tx1"/>
                          </a:solidFill>
                        </a:rPr>
                        <a:t>514.000 €</a:t>
                      </a:r>
                      <a:endParaRPr lang="it-IT" sz="2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1280" marR="81280" marT="40640" marB="4064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67569" y="5477230"/>
            <a:ext cx="787628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/>
            </a:pP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Fonte: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Ecological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Services of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Urban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Forest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Barcelona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defTabSz="812810">
              <a:defRPr/>
            </a:pP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Chapano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L.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Tanadas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J. The Green Economy 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Observations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1778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GEO</a:t>
            </a:r>
            <a:r>
              <a:rPr lang="it-IT" sz="1778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sz="1778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1026</Words>
  <Application>Microsoft Office PowerPoint</Application>
  <PresentationFormat>Presentazione su schermo (4:3)</PresentationFormat>
  <Paragraphs>159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30</vt:i4>
      </vt:variant>
    </vt:vector>
  </HeadingPairs>
  <TitlesOfParts>
    <vt:vector size="41" baseType="lpstr">
      <vt:lpstr>MS Gothic</vt:lpstr>
      <vt:lpstr>Arial</vt:lpstr>
      <vt:lpstr>Calibri</vt:lpstr>
      <vt:lpstr>Calibri Light</vt:lpstr>
      <vt:lpstr>Symbol</vt:lpstr>
      <vt:lpstr>Times New Roman</vt:lpstr>
      <vt:lpstr>Tema di Office</vt:lpstr>
      <vt:lpstr>4_Tema di Office</vt:lpstr>
      <vt:lpstr>9_Office Theme</vt:lpstr>
      <vt:lpstr>7_Tema di Office</vt:lpstr>
      <vt:lpstr>1_Tema di Office</vt:lpstr>
      <vt:lpstr>Presentazione standard di PowerPoint</vt:lpstr>
      <vt:lpstr>Presentazione standard di PowerPoint</vt:lpstr>
      <vt:lpstr>INQUINAMENTO IN AMBIENTI APERTI: FONTI PRINCIPALI</vt:lpstr>
      <vt:lpstr>INQUINAMENTO IN AMBIENTI CHIUSI: FONTI PRINCIPALI</vt:lpstr>
      <vt:lpstr>TOTAL AIR POLLUTION IS ONE OF THE WORLD’S LARGEST CAUSES OF PREMATURE AVOIDABLE DEATHS</vt:lpstr>
      <vt:lpstr>INQUINAMENTO AMBIENTALE: NEL MONDO</vt:lpstr>
      <vt:lpstr>MORTI EVITABILI DA  INQUINAMENTO AMBIENTALE </vt:lpstr>
      <vt:lpstr>COSA SI PUO’ FARE?</vt:lpstr>
      <vt:lpstr>IL VERDE URBANO RIMUOVE GLI INQUINANTI: I DATI DI BARCELLONA </vt:lpstr>
      <vt:lpstr>ESPOSIZIONE AL VERDE: EFFETTI SULLA SALUTE</vt:lpstr>
      <vt:lpstr>VERDE RESIDENZIALE E  RIDUZIONE DELLA MORTALITA’ GENERALE </vt:lpstr>
      <vt:lpstr>Presentazione standard di PowerPoint</vt:lpstr>
      <vt:lpstr>IL POTERE DISINQUINANTE DI DIVERSE  SPECIE DI PIANTE NELL’AMBIENTE ESTERNO</vt:lpstr>
      <vt:lpstr>IL POTERE DISINQUINANTE DI DIVERSE  SPECIE DI PIANTE NELL’AMBIENTE ESTERNO</vt:lpstr>
      <vt:lpstr>IL POTERE DISINQUINANTE DI DIVERSE  SPECIE DI PIANTE NELL’AMBIENTE ESTERNO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potere disinquinante di piante negli interni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INQUINAMENTO AMBIENTALE: IN EUROPA</dc:title>
  <dc:creator>Mannucci</dc:creator>
  <cp:lastModifiedBy>Arianna Fumagalli</cp:lastModifiedBy>
  <cp:revision>112</cp:revision>
  <cp:lastPrinted>2018-09-19T09:36:22Z</cp:lastPrinted>
  <dcterms:created xsi:type="dcterms:W3CDTF">2018-01-22T11:08:16Z</dcterms:created>
  <dcterms:modified xsi:type="dcterms:W3CDTF">2018-09-20T14:26:28Z</dcterms:modified>
</cp:coreProperties>
</file>