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5.xml" ContentType="application/vnd.openxmlformats-officedocument.themeOverr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theme/themeOverride6.xml" ContentType="application/vnd.openxmlformats-officedocument.themeOverride+xml"/>
  <Override PartName="/ppt/charts/chart12.xml" ContentType="application/vnd.openxmlformats-officedocument.drawingml.chart+xml"/>
  <Override PartName="/ppt/theme/themeOverride7.xml" ContentType="application/vnd.openxmlformats-officedocument.themeOverride+xml"/>
  <Override PartName="/ppt/charts/chart13.xml" ContentType="application/vnd.openxmlformats-officedocument.drawingml.chart+xml"/>
  <Override PartName="/ppt/theme/themeOverride8.xml" ContentType="application/vnd.openxmlformats-officedocument.themeOverride+xml"/>
  <Override PartName="/ppt/charts/chart14.xml" ContentType="application/vnd.openxmlformats-officedocument.drawingml.chart+xml"/>
  <Override PartName="/ppt/theme/themeOverride9.xml" ContentType="application/vnd.openxmlformats-officedocument.themeOverride+xml"/>
  <Override PartName="/ppt/charts/chart15.xml" ContentType="application/vnd.openxmlformats-officedocument.drawingml.chart+xml"/>
  <Override PartName="/ppt/theme/themeOverride10.xml" ContentType="application/vnd.openxmlformats-officedocument.themeOverr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theme/themeOverride11.xml" ContentType="application/vnd.openxmlformats-officedocument.themeOverride+xml"/>
  <Override PartName="/ppt/charts/chart18.xml" ContentType="application/vnd.openxmlformats-officedocument.drawingml.chart+xml"/>
  <Override PartName="/ppt/theme/themeOverride12.xml" ContentType="application/vnd.openxmlformats-officedocument.themeOverr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28" r:id="rId2"/>
    <p:sldId id="416" r:id="rId3"/>
    <p:sldId id="277" r:id="rId4"/>
    <p:sldId id="278" r:id="rId5"/>
    <p:sldId id="256" r:id="rId6"/>
    <p:sldId id="320" r:id="rId7"/>
    <p:sldId id="257" r:id="rId8"/>
    <p:sldId id="365" r:id="rId9"/>
    <p:sldId id="368" r:id="rId10"/>
    <p:sldId id="401" r:id="rId11"/>
    <p:sldId id="402" r:id="rId12"/>
    <p:sldId id="413" r:id="rId13"/>
    <p:sldId id="467" r:id="rId14"/>
    <p:sldId id="502" r:id="rId15"/>
    <p:sldId id="518" r:id="rId16"/>
    <p:sldId id="524" r:id="rId17"/>
    <p:sldId id="414" r:id="rId18"/>
  </p:sldIdLst>
  <p:sldSz cx="9144000" cy="5143500" type="screen16x9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0" userDrawn="1">
          <p15:clr>
            <a:srgbClr val="A4A3A4"/>
          </p15:clr>
        </p15:guide>
        <p15:guide id="2" orient="horz" pos="2980">
          <p15:clr>
            <a:srgbClr val="A4A3A4"/>
          </p15:clr>
        </p15:guide>
        <p15:guide id="3" orient="horz" pos="364">
          <p15:clr>
            <a:srgbClr val="A4A3A4"/>
          </p15:clr>
        </p15:guide>
        <p15:guide id="4" orient="horz" pos="1257" userDrawn="1">
          <p15:clr>
            <a:srgbClr val="A4A3A4"/>
          </p15:clr>
        </p15:guide>
        <p15:guide id="5" pos="148">
          <p15:clr>
            <a:srgbClr val="A4A3A4"/>
          </p15:clr>
        </p15:guide>
        <p15:guide id="6" pos="55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BEE1"/>
    <a:srgbClr val="317FE3"/>
    <a:srgbClr val="0189AF"/>
    <a:srgbClr val="FF9900"/>
    <a:srgbClr val="DE6F00"/>
    <a:srgbClr val="B6DF89"/>
    <a:srgbClr val="ECECEC"/>
    <a:srgbClr val="C4E59F"/>
    <a:srgbClr val="FFB03B"/>
    <a:srgbClr val="95D0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Stile chiaro 2 - Color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5" autoAdjust="0"/>
    <p:restoredTop sz="95033" autoAdjust="0"/>
  </p:normalViewPr>
  <p:slideViewPr>
    <p:cSldViewPr snapToGrid="0" showGuides="1">
      <p:cViewPr varScale="1">
        <p:scale>
          <a:sx n="77" d="100"/>
          <a:sy n="77" d="100"/>
        </p:scale>
        <p:origin x="108" y="1038"/>
      </p:cViewPr>
      <p:guideLst>
        <p:guide orient="horz" pos="3230"/>
        <p:guide orient="horz" pos="2980"/>
        <p:guide orient="horz" pos="364"/>
        <p:guide orient="horz" pos="1257"/>
        <p:guide pos="148"/>
        <p:guide pos="55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2047" y="2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.finzi\OneDrive%20-%20ASTRA\Desktop\FUV%20HPV\FUV%20HPV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.finzi\OneDrive%20-%20ASTRA\Desktop\FUV%20HPV\FUV%20HPV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OneDrive%20-%20ASTRA\Desktop\FUV%20HPV\FUV%20HPV.xlsx" TargetMode="External"/><Relationship Id="rId1" Type="http://schemas.openxmlformats.org/officeDocument/2006/relationships/themeOverride" Target="../theme/themeOverride6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OneDrive%20-%20ASTRA\Desktop\FUV%20HPV\FUV%20HPV.xlsx" TargetMode="External"/><Relationship Id="rId1" Type="http://schemas.openxmlformats.org/officeDocument/2006/relationships/themeOverride" Target="../theme/themeOverride7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OneDrive%20-%20ASTRA\Desktop\FUV%20HPV\FUV%20HPV.xlsx" TargetMode="External"/><Relationship Id="rId1" Type="http://schemas.openxmlformats.org/officeDocument/2006/relationships/themeOverride" Target="../theme/themeOverride8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OneDrive%20-%20ASTRA\Desktop\FUV%20HPV\FUV%20HPV.xlsx" TargetMode="External"/><Relationship Id="rId1" Type="http://schemas.openxmlformats.org/officeDocument/2006/relationships/themeOverride" Target="../theme/themeOverride9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OneDrive%20-%20ASTRA\Desktop\FUV%20HPV\FUV%20HPV.xlsx" TargetMode="External"/><Relationship Id="rId1" Type="http://schemas.openxmlformats.org/officeDocument/2006/relationships/themeOverride" Target="../theme/themeOverride10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.finzi\OneDrive%20-%20ASTRA\Desktop\FUV%20HPV\FUV%20HPV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OneDrive%20-%20ASTRA\Desktop\FUV%20HPV\FUV%20HPV.xlsx" TargetMode="External"/><Relationship Id="rId1" Type="http://schemas.openxmlformats.org/officeDocument/2006/relationships/themeOverride" Target="../theme/themeOverride11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OneDrive%20-%20ASTRA\Desktop\FUV%20HPV\FUV%20HPV.xlsx" TargetMode="External"/><Relationship Id="rId1" Type="http://schemas.openxmlformats.org/officeDocument/2006/relationships/themeOverride" Target="../theme/themeOverride12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OneDrive%20-%20ASTRA\Desktop\FUV%20HPV\FUV%20HPV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.finzi\OneDrive%20-%20ASTRA\Desktop\FUV%20HPV\FUV%20HPV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OneDrive%20-%20ASTRA\Desktop\FUV%20HPV\FUV%20HPV.xlsx" TargetMode="External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OneDrive%20-%20ASTRA\Desktop\FUV%20HPV\FUV%20HPV.xlsx" TargetMode="External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.finzi\OneDrive%20-%20ASTRA\Desktop\FUV%20HPV\FUV%20HPV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OneDrive%20-%20ASTRA\Desktop\FUV%20HPV\FUV%20HPV.xlsx" TargetMode="External"/><Relationship Id="rId1" Type="http://schemas.openxmlformats.org/officeDocument/2006/relationships/themeOverride" Target="../theme/themeOverride4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.finzi\OneDrive%20-%20ASTRA\Desktop\FUV%20HPV\FUV%20HPV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.finzi\OneDrive%20-%20ASTRA\Desktop\FUV%20HPV\FUV%20HPV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4689815004501029"/>
          <c:y val="0.32177066987461178"/>
          <c:w val="0.34143518705217552"/>
          <c:h val="0.5223549835626814"/>
        </c:manualLayout>
      </c:layout>
      <c:pieChart>
        <c:varyColors val="1"/>
        <c:ser>
          <c:idx val="0"/>
          <c:order val="0"/>
          <c:explosion val="4"/>
          <c:dPt>
            <c:idx val="0"/>
            <c:bubble3D val="0"/>
            <c:spPr>
              <a:solidFill>
                <a:srgbClr val="81BC5B"/>
              </a:solidFill>
            </c:spPr>
            <c:extLst>
              <c:ext xmlns:c16="http://schemas.microsoft.com/office/drawing/2014/chart" uri="{C3380CC4-5D6E-409C-BE32-E72D297353CC}">
                <c16:uniqueId val="{00000001-C3DF-4D18-A2E1-B403D120CDCA}"/>
              </c:ext>
            </c:extLst>
          </c:dPt>
          <c:dPt>
            <c:idx val="1"/>
            <c:bubble3D val="0"/>
            <c:spPr>
              <a:solidFill>
                <a:srgbClr val="CCE8BA"/>
              </a:solidFill>
            </c:spPr>
            <c:extLst>
              <c:ext xmlns:c16="http://schemas.microsoft.com/office/drawing/2014/chart" uri="{C3380CC4-5D6E-409C-BE32-E72D297353CC}">
                <c16:uniqueId val="{00000003-C3DF-4D18-A2E1-B403D120CDCA}"/>
              </c:ext>
            </c:extLst>
          </c:dPt>
          <c:dPt>
            <c:idx val="2"/>
            <c:bubble3D val="0"/>
            <c:spPr>
              <a:solidFill>
                <a:srgbClr val="E05F5F"/>
              </a:solidFill>
            </c:spPr>
            <c:extLst>
              <c:ext xmlns:c16="http://schemas.microsoft.com/office/drawing/2014/chart" uri="{C3380CC4-5D6E-409C-BE32-E72D297353CC}">
                <c16:uniqueId val="{00000005-C3DF-4D18-A2E1-B403D120CDCA}"/>
              </c:ext>
            </c:extLst>
          </c:dPt>
          <c:dLbls>
            <c:dLbl>
              <c:idx val="0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3DF-4D18-A2E1-B403D120CDCA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3DF-4D18-A2E1-B403D120CDCA}"/>
                </c:ext>
              </c:extLst>
            </c:dLbl>
            <c:dLbl>
              <c:idx val="2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3DF-4D18-A2E1-B403D120CDC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latin typeface="Bookman Old Style" panose="02050604050505020204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tables!$F$60:$F$62</c:f>
              <c:strCache>
                <c:ptCount val="3"/>
                <c:pt idx="0">
                  <c:v>Lo conosco e penso di sapere cosa sia</c:v>
                </c:pt>
                <c:pt idx="1">
                  <c:v>L’ho solo sentito nominare, non so cosa sia</c:v>
                </c:pt>
                <c:pt idx="2">
                  <c:v>Non l’ho mai sentito nominare</c:v>
                </c:pt>
              </c:strCache>
            </c:strRef>
          </c:cat>
          <c:val>
            <c:numRef>
              <c:f>tables!$G$60:$G$62</c:f>
              <c:numCache>
                <c:formatCode>0.0%</c:formatCode>
                <c:ptCount val="3"/>
                <c:pt idx="0">
                  <c:v>0.60760000000000003</c:v>
                </c:pt>
                <c:pt idx="1">
                  <c:v>0.33270000000000005</c:v>
                </c:pt>
                <c:pt idx="2">
                  <c:v>5.9699999999999996E-2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3DF-4D18-A2E1-B403D120CD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4689815004501029"/>
          <c:y val="0.32177066987461178"/>
          <c:w val="0.34143518705217552"/>
          <c:h val="0.5223549835626814"/>
        </c:manualLayout>
      </c:layout>
      <c:pieChart>
        <c:varyColors val="1"/>
        <c:ser>
          <c:idx val="0"/>
          <c:order val="0"/>
          <c:explosion val="4"/>
          <c:dPt>
            <c:idx val="0"/>
            <c:bubble3D val="0"/>
            <c:spPr>
              <a:solidFill>
                <a:srgbClr val="81BC5B"/>
              </a:solidFill>
            </c:spPr>
            <c:extLst>
              <c:ext xmlns:c16="http://schemas.microsoft.com/office/drawing/2014/chart" uri="{C3380CC4-5D6E-409C-BE32-E72D297353CC}">
                <c16:uniqueId val="{00000001-2C08-4CC1-B662-B25C6DA1BF81}"/>
              </c:ext>
            </c:extLst>
          </c:dPt>
          <c:dPt>
            <c:idx val="1"/>
            <c:bubble3D val="0"/>
            <c:spPr>
              <a:solidFill>
                <a:srgbClr val="77A9BF"/>
              </a:solidFill>
            </c:spPr>
            <c:extLst>
              <c:ext xmlns:c16="http://schemas.microsoft.com/office/drawing/2014/chart" uri="{C3380CC4-5D6E-409C-BE32-E72D297353CC}">
                <c16:uniqueId val="{00000003-2C08-4CC1-B662-B25C6DA1BF81}"/>
              </c:ext>
            </c:extLst>
          </c:dPt>
          <c:dPt>
            <c:idx val="2"/>
            <c:bubble3D val="0"/>
            <c:spPr>
              <a:solidFill>
                <a:srgbClr val="E05F5F"/>
              </a:solidFill>
            </c:spPr>
            <c:extLst>
              <c:ext xmlns:c16="http://schemas.microsoft.com/office/drawing/2014/chart" uri="{C3380CC4-5D6E-409C-BE32-E72D297353CC}">
                <c16:uniqueId val="{00000005-2C08-4CC1-B662-B25C6DA1BF81}"/>
              </c:ext>
            </c:extLst>
          </c:dPt>
          <c:dLbls>
            <c:dLbl>
              <c:idx val="0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08-4CC1-B662-B25C6DA1BF81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08-4CC1-B662-B25C6DA1BF81}"/>
                </c:ext>
              </c:extLst>
            </c:dLbl>
            <c:dLbl>
              <c:idx val="2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C08-4CC1-B662-B25C6DA1BF8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latin typeface="Bookman Old Style" panose="02050604050505020204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tables!$F$214:$F$216</c:f>
              <c:strCache>
                <c:ptCount val="3"/>
                <c:pt idx="0">
                  <c:v>mi sono sottoposta/o alla vaccinazione</c:v>
                </c:pt>
                <c:pt idx="1">
                  <c:v>non mi sono sottoposta/o alla vaccinazione ma ho intenzione di farlo</c:v>
                </c:pt>
                <c:pt idx="2">
                  <c:v>non mi sono sottoposta/o alla vaccinazione e non ho intenzione di farlo</c:v>
                </c:pt>
              </c:strCache>
            </c:strRef>
          </c:cat>
          <c:val>
            <c:numRef>
              <c:f>tables!$G$214:$G$216</c:f>
              <c:numCache>
                <c:formatCode>0.0%</c:formatCode>
                <c:ptCount val="3"/>
                <c:pt idx="0">
                  <c:v>0.3392</c:v>
                </c:pt>
                <c:pt idx="1">
                  <c:v>0.4556</c:v>
                </c:pt>
                <c:pt idx="2">
                  <c:v>0.20530000000000001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C08-4CC1-B662-B25C6DA1BF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7.3844634407870197E-3"/>
          <c:y val="2.0894199342507257E-2"/>
          <c:w val="0.98170982783816252"/>
          <c:h val="0.7563700161987627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tables!$H$214</c:f>
              <c:strCache>
                <c:ptCount val="1"/>
                <c:pt idx="0">
                  <c:v>mi sono sottoposta/o alla vaccinazione</c:v>
                </c:pt>
              </c:strCache>
            </c:strRef>
          </c:tx>
          <c:spPr>
            <a:solidFill>
              <a:srgbClr val="81BC5B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invertIfNegative val="0"/>
          <c:dLbls>
            <c:dLbl>
              <c:idx val="0"/>
              <c:numFmt formatCode="0.0%" sourceLinked="0"/>
              <c:spPr>
                <a:solidFill>
                  <a:srgbClr val="81BC5B"/>
                </a:solidFill>
                <a:ln>
                  <a:noFill/>
                </a:ln>
                <a:effectLst/>
              </c:spPr>
              <c:txPr>
                <a:bodyPr wrap="square" lIns="0" tIns="0" rIns="0" bIns="0" anchor="ctr">
                  <a:sp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C8AE-4AF8-846E-004B0ABDDF3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AE-4AF8-846E-004B0ABDDF3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AE-4AF8-846E-004B0ABDDF3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AE-4AF8-846E-004B0ABDDF3A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AE-4AF8-846E-004B0ABDDF3A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AE-4AF8-846E-004B0ABDDF3A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8AE-4AF8-846E-004B0ABDDF3A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8AE-4AF8-846E-004B0ABDDF3A}"/>
                </c:ext>
              </c:extLst>
            </c:dLbl>
            <c:numFmt formatCode="0%" sourceLinked="0"/>
            <c:spPr>
              <a:solidFill>
                <a:srgbClr val="81BC5B"/>
              </a:solidFill>
              <a:ln>
                <a:noFill/>
              </a:ln>
              <a:effectLst/>
            </c:spPr>
            <c:txPr>
              <a:bodyPr wrap="square" lIns="0" tIns="0" rIns="0" bIns="0" anchor="ctr">
                <a:spAutoFit/>
              </a:bodyPr>
              <a:lstStyle/>
              <a:p>
                <a:pPr>
                  <a:defRPr sz="1000"/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strRef>
              <c:f>tables!$I$1:$AB$1</c:f>
              <c:strCache>
                <c:ptCount val="20"/>
                <c:pt idx="0">
                  <c:v>Totale</c:v>
                </c:pt>
                <c:pt idx="2">
                  <c:v>Donne</c:v>
                </c:pt>
                <c:pt idx="3">
                  <c:v>Uomini</c:v>
                </c:pt>
                <c:pt idx="5">
                  <c:v>18-21</c:v>
                </c:pt>
                <c:pt idx="6">
                  <c:v>22-25</c:v>
                </c:pt>
                <c:pt idx="7">
                  <c:v>26-29</c:v>
                </c:pt>
                <c:pt idx="9">
                  <c:v>Donne 18-21</c:v>
                </c:pt>
                <c:pt idx="10">
                  <c:v>Donne 22-25</c:v>
                </c:pt>
                <c:pt idx="11">
                  <c:v>Donne 26-29</c:v>
                </c:pt>
                <c:pt idx="13">
                  <c:v>Uomini 18-21</c:v>
                </c:pt>
                <c:pt idx="14">
                  <c:v>Uomini 22-25</c:v>
                </c:pt>
                <c:pt idx="15">
                  <c:v>Uomini 26-29</c:v>
                </c:pt>
                <c:pt idx="17">
                  <c:v>Vax: no</c:v>
                </c:pt>
                <c:pt idx="18">
                  <c:v>Vax: possibile</c:v>
                </c:pt>
                <c:pt idx="19">
                  <c:v>Vax: fatto</c:v>
                </c:pt>
              </c:strCache>
            </c:strRef>
          </c:cat>
          <c:val>
            <c:numRef>
              <c:f>tables!$I$214:$AB$214</c:f>
              <c:numCache>
                <c:formatCode>General</c:formatCode>
                <c:ptCount val="20"/>
                <c:pt idx="0" formatCode="0.0%">
                  <c:v>0.3392</c:v>
                </c:pt>
                <c:pt idx="2" formatCode="0%">
                  <c:v>0.47399999999999998</c:v>
                </c:pt>
                <c:pt idx="3" formatCode="0%">
                  <c:v>0.20019999999999999</c:v>
                </c:pt>
                <c:pt idx="5" formatCode="0%">
                  <c:v>0.3427</c:v>
                </c:pt>
                <c:pt idx="6" formatCode="0%">
                  <c:v>0.38869999999999999</c:v>
                </c:pt>
                <c:pt idx="7" formatCode="0%">
                  <c:v>0.28800000000000003</c:v>
                </c:pt>
                <c:pt idx="9" formatCode="0%">
                  <c:v>0.46409999999999996</c:v>
                </c:pt>
                <c:pt idx="10" formatCode="0%">
                  <c:v>0.54700000000000004</c:v>
                </c:pt>
                <c:pt idx="11" formatCode="0%">
                  <c:v>0.41310000000000002</c:v>
                </c:pt>
                <c:pt idx="13" formatCode="0%">
                  <c:v>0.21390000000000001</c:v>
                </c:pt>
                <c:pt idx="14" formatCode="0%">
                  <c:v>0.22889999999999999</c:v>
                </c:pt>
                <c:pt idx="15" formatCode="0%">
                  <c:v>0.1598</c:v>
                </c:pt>
                <c:pt idx="17" formatCode="0%">
                  <c:v>0</c:v>
                </c:pt>
                <c:pt idx="18" formatCode="0%">
                  <c:v>0</c:v>
                </c:pt>
                <c:pt idx="19" formatCode="0%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8AE-4AF8-846E-004B0ABDDF3A}"/>
            </c:ext>
          </c:extLst>
        </c:ser>
        <c:ser>
          <c:idx val="1"/>
          <c:order val="1"/>
          <c:tx>
            <c:strRef>
              <c:f>tables!$H$215</c:f>
              <c:strCache>
                <c:ptCount val="1"/>
                <c:pt idx="0">
                  <c:v>non mi sono sottoposta/o alla vaccinazione ma ho intenzione di farlo</c:v>
                </c:pt>
              </c:strCache>
            </c:strRef>
          </c:tx>
          <c:spPr>
            <a:solidFill>
              <a:srgbClr val="77A9BF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invertIfNegative val="0"/>
          <c:dLbls>
            <c:dLbl>
              <c:idx val="0"/>
              <c:numFmt formatCode="0.0%" sourceLinked="0"/>
              <c:spPr>
                <a:solidFill>
                  <a:srgbClr val="77A9BF"/>
                </a:solidFill>
                <a:ln>
                  <a:noFill/>
                </a:ln>
                <a:effectLst/>
              </c:spPr>
              <c:txPr>
                <a:bodyPr wrap="square" lIns="0" tIns="0" rIns="0" bIns="0" anchor="ctr">
                  <a:sp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C8AE-4AF8-846E-004B0ABDDF3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8AE-4AF8-846E-004B0ABDDF3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8AE-4AF8-846E-004B0ABDDF3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8AE-4AF8-846E-004B0ABDDF3A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8AE-4AF8-846E-004B0ABDDF3A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8AE-4AF8-846E-004B0ABDDF3A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8AE-4AF8-846E-004B0ABDDF3A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8AE-4AF8-846E-004B0ABDDF3A}"/>
                </c:ext>
              </c:extLst>
            </c:dLbl>
            <c:numFmt formatCode="0%" sourceLinked="0"/>
            <c:spPr>
              <a:solidFill>
                <a:srgbClr val="77A9BF"/>
              </a:solidFill>
              <a:ln>
                <a:noFill/>
              </a:ln>
              <a:effectLst/>
            </c:spPr>
            <c:txPr>
              <a:bodyPr wrap="square" lIns="0" tIns="0" rIns="0" bIns="0" anchor="ctr">
                <a:spAutoFit/>
              </a:bodyPr>
              <a:lstStyle/>
              <a:p>
                <a:pPr>
                  <a:defRPr sz="1000"/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strRef>
              <c:f>tables!$I$1:$AB$1</c:f>
              <c:strCache>
                <c:ptCount val="20"/>
                <c:pt idx="0">
                  <c:v>Totale</c:v>
                </c:pt>
                <c:pt idx="2">
                  <c:v>Donne</c:v>
                </c:pt>
                <c:pt idx="3">
                  <c:v>Uomini</c:v>
                </c:pt>
                <c:pt idx="5">
                  <c:v>18-21</c:v>
                </c:pt>
                <c:pt idx="6">
                  <c:v>22-25</c:v>
                </c:pt>
                <c:pt idx="7">
                  <c:v>26-29</c:v>
                </c:pt>
                <c:pt idx="9">
                  <c:v>Donne 18-21</c:v>
                </c:pt>
                <c:pt idx="10">
                  <c:v>Donne 22-25</c:v>
                </c:pt>
                <c:pt idx="11">
                  <c:v>Donne 26-29</c:v>
                </c:pt>
                <c:pt idx="13">
                  <c:v>Uomini 18-21</c:v>
                </c:pt>
                <c:pt idx="14">
                  <c:v>Uomini 22-25</c:v>
                </c:pt>
                <c:pt idx="15">
                  <c:v>Uomini 26-29</c:v>
                </c:pt>
                <c:pt idx="17">
                  <c:v>Vax: no</c:v>
                </c:pt>
                <c:pt idx="18">
                  <c:v>Vax: possibile</c:v>
                </c:pt>
                <c:pt idx="19">
                  <c:v>Vax: fatto</c:v>
                </c:pt>
              </c:strCache>
            </c:strRef>
          </c:cat>
          <c:val>
            <c:numRef>
              <c:f>tables!$I$215:$AB$215</c:f>
              <c:numCache>
                <c:formatCode>General</c:formatCode>
                <c:ptCount val="20"/>
                <c:pt idx="0" formatCode="0.0%">
                  <c:v>0.4556</c:v>
                </c:pt>
                <c:pt idx="2" formatCode="0%">
                  <c:v>0.37390000000000001</c:v>
                </c:pt>
                <c:pt idx="3" formatCode="0%">
                  <c:v>0.53979999999999995</c:v>
                </c:pt>
                <c:pt idx="5" formatCode="0%">
                  <c:v>0.4708</c:v>
                </c:pt>
                <c:pt idx="6" formatCode="0%">
                  <c:v>0.43020000000000003</c:v>
                </c:pt>
                <c:pt idx="7" formatCode="0%">
                  <c:v>0.46619999999999995</c:v>
                </c:pt>
                <c:pt idx="9" formatCode="0%">
                  <c:v>0.38909999999999995</c:v>
                </c:pt>
                <c:pt idx="10" formatCode="0%">
                  <c:v>0.32250000000000001</c:v>
                </c:pt>
                <c:pt idx="11" formatCode="0%">
                  <c:v>0.40909999999999996</c:v>
                </c:pt>
                <c:pt idx="13" formatCode="0%">
                  <c:v>0.55740000000000001</c:v>
                </c:pt>
                <c:pt idx="14" formatCode="0%">
                  <c:v>0.53880000000000006</c:v>
                </c:pt>
                <c:pt idx="15" formatCode="0%">
                  <c:v>0.52479999999999993</c:v>
                </c:pt>
                <c:pt idx="17" formatCode="0%">
                  <c:v>0</c:v>
                </c:pt>
                <c:pt idx="18" formatCode="0%">
                  <c:v>1</c:v>
                </c:pt>
                <c:pt idx="19" formatCode="0%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C8AE-4AF8-846E-004B0ABDDF3A}"/>
            </c:ext>
          </c:extLst>
        </c:ser>
        <c:ser>
          <c:idx val="2"/>
          <c:order val="2"/>
          <c:tx>
            <c:strRef>
              <c:f>tables!$H$216</c:f>
              <c:strCache>
                <c:ptCount val="1"/>
                <c:pt idx="0">
                  <c:v>non mi sono sottoposta/o alla vaccinazione e non ho intenzione di farlo</c:v>
                </c:pt>
              </c:strCache>
            </c:strRef>
          </c:tx>
          <c:spPr>
            <a:solidFill>
              <a:srgbClr val="E05F5F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invertIfNegative val="0"/>
          <c:dLbls>
            <c:dLbl>
              <c:idx val="0"/>
              <c:numFmt formatCode="0.0%" sourceLinked="0"/>
              <c:spPr>
                <a:solidFill>
                  <a:srgbClr val="E05F5F"/>
                </a:solidFill>
                <a:ln>
                  <a:noFill/>
                </a:ln>
                <a:effectLst/>
              </c:spPr>
              <c:txPr>
                <a:bodyPr wrap="square" lIns="0" tIns="0" rIns="0" bIns="0" anchor="ctr">
                  <a:sp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2-C8AE-4AF8-846E-004B0ABDDF3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8AE-4AF8-846E-004B0ABDDF3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8AE-4AF8-846E-004B0ABDDF3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8AE-4AF8-846E-004B0ABDDF3A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8AE-4AF8-846E-004B0ABDDF3A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8AE-4AF8-846E-004B0ABDDF3A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8AE-4AF8-846E-004B0ABDDF3A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8AE-4AF8-846E-004B0ABDDF3A}"/>
                </c:ext>
              </c:extLst>
            </c:dLbl>
            <c:numFmt formatCode="0%" sourceLinked="0"/>
            <c:spPr>
              <a:solidFill>
                <a:srgbClr val="E05F5F"/>
              </a:solidFill>
              <a:ln>
                <a:noFill/>
              </a:ln>
              <a:effectLst/>
            </c:spPr>
            <c:txPr>
              <a:bodyPr wrap="square" lIns="0" tIns="0" rIns="0" bIns="0" anchor="ctr">
                <a:spAutoFit/>
              </a:bodyPr>
              <a:lstStyle/>
              <a:p>
                <a:pPr>
                  <a:defRPr sz="1000"/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strRef>
              <c:f>tables!$I$1:$AB$1</c:f>
              <c:strCache>
                <c:ptCount val="20"/>
                <c:pt idx="0">
                  <c:v>Totale</c:v>
                </c:pt>
                <c:pt idx="2">
                  <c:v>Donne</c:v>
                </c:pt>
                <c:pt idx="3">
                  <c:v>Uomini</c:v>
                </c:pt>
                <c:pt idx="5">
                  <c:v>18-21</c:v>
                </c:pt>
                <c:pt idx="6">
                  <c:v>22-25</c:v>
                </c:pt>
                <c:pt idx="7">
                  <c:v>26-29</c:v>
                </c:pt>
                <c:pt idx="9">
                  <c:v>Donne 18-21</c:v>
                </c:pt>
                <c:pt idx="10">
                  <c:v>Donne 22-25</c:v>
                </c:pt>
                <c:pt idx="11">
                  <c:v>Donne 26-29</c:v>
                </c:pt>
                <c:pt idx="13">
                  <c:v>Uomini 18-21</c:v>
                </c:pt>
                <c:pt idx="14">
                  <c:v>Uomini 22-25</c:v>
                </c:pt>
                <c:pt idx="15">
                  <c:v>Uomini 26-29</c:v>
                </c:pt>
                <c:pt idx="17">
                  <c:v>Vax: no</c:v>
                </c:pt>
                <c:pt idx="18">
                  <c:v>Vax: possibile</c:v>
                </c:pt>
                <c:pt idx="19">
                  <c:v>Vax: fatto</c:v>
                </c:pt>
              </c:strCache>
            </c:strRef>
          </c:cat>
          <c:val>
            <c:numRef>
              <c:f>tables!$I$216:$AB$216</c:f>
              <c:numCache>
                <c:formatCode>General</c:formatCode>
                <c:ptCount val="20"/>
                <c:pt idx="0" formatCode="0.0%">
                  <c:v>0.20530000000000001</c:v>
                </c:pt>
                <c:pt idx="2" formatCode="0%">
                  <c:v>0.15210000000000001</c:v>
                </c:pt>
                <c:pt idx="3" formatCode="0%">
                  <c:v>0.2601</c:v>
                </c:pt>
                <c:pt idx="5" formatCode="0%">
                  <c:v>0.18659999999999999</c:v>
                </c:pt>
                <c:pt idx="6" formatCode="0%">
                  <c:v>0.18109999999999998</c:v>
                </c:pt>
                <c:pt idx="7" formatCode="0%">
                  <c:v>0.24579999999999999</c:v>
                </c:pt>
                <c:pt idx="9" formatCode="0%">
                  <c:v>0.1469</c:v>
                </c:pt>
                <c:pt idx="10" formatCode="0%">
                  <c:v>0.13039999999999999</c:v>
                </c:pt>
                <c:pt idx="11" formatCode="0%">
                  <c:v>0.17780000000000001</c:v>
                </c:pt>
                <c:pt idx="13" formatCode="0%">
                  <c:v>0.22870000000000001</c:v>
                </c:pt>
                <c:pt idx="14" formatCode="0%">
                  <c:v>0.23230000000000001</c:v>
                </c:pt>
                <c:pt idx="15" formatCode="0%">
                  <c:v>0.31540000000000001</c:v>
                </c:pt>
                <c:pt idx="17" formatCode="0%">
                  <c:v>1</c:v>
                </c:pt>
                <c:pt idx="18" formatCode="0%">
                  <c:v>0</c:v>
                </c:pt>
                <c:pt idx="19" formatCode="0%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C8AE-4AF8-846E-004B0ABDDF3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617307136"/>
        <c:axId val="618617472"/>
      </c:barChart>
      <c:catAx>
        <c:axId val="617307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1620000"/>
          <a:lstStyle/>
          <a:p>
            <a:pPr>
              <a:defRPr sz="1000" b="1"/>
            </a:pPr>
            <a:endParaRPr lang="it-IT"/>
          </a:p>
        </c:txPr>
        <c:crossAx val="618617472"/>
        <c:crosses val="autoZero"/>
        <c:auto val="1"/>
        <c:lblAlgn val="ctr"/>
        <c:lblOffset val="100"/>
        <c:noMultiLvlLbl val="0"/>
      </c:catAx>
      <c:valAx>
        <c:axId val="618617472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617307136"/>
        <c:crosses val="autoZero"/>
        <c:crossBetween val="between"/>
        <c:majorUnit val="0.2"/>
        <c:minorUnit val="0.1"/>
      </c:valAx>
    </c:plotArea>
    <c:legend>
      <c:legendPos val="b"/>
      <c:layout>
        <c:manualLayout>
          <c:xMode val="edge"/>
          <c:yMode val="edge"/>
          <c:x val="0"/>
          <c:y val="0.81729421105642064"/>
          <c:w val="0.99493218977229425"/>
          <c:h val="0.18267864293655958"/>
        </c:manualLayout>
      </c:layout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Bookman Old Style" pitchFamily="18" charset="0"/>
        </a:defRPr>
      </a:pPr>
      <a:endParaRPr lang="it-IT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977903255111882"/>
          <c:y val="4.6585556103760681E-2"/>
          <c:w val="0.57893536113497257"/>
          <c:h val="0.9534144438962393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A83535"/>
            </a:solidFill>
            <a:ln w="9525" cap="flat" cmpd="sng" algn="ctr">
              <a:noFill/>
              <a:prstDash val="solid"/>
              <a:round/>
            </a:ln>
            <a:effectLst/>
            <a:scene3d>
              <a:camera prst="orthographicFront"/>
              <a:lightRig rig="threePt" dir="t"/>
            </a:scene3d>
            <a:sp3d>
              <a:contourClr>
                <a:srgbClr val="000000"/>
              </a:contourClr>
            </a:sp3d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4F81BD">
                      <a:shade val="50000"/>
                      <a:shade val="95000"/>
                      <a:satMod val="105000"/>
                    </a:srgbClr>
                  </a:solidFill>
                  <a:prstDash val="solid"/>
                  <a:round/>
                </a14:hiddenLine>
              </a:ext>
            </a:extLst>
          </c:spPr>
          <c:invertIfNegative val="0"/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25-440E-9FC5-0AC7891F8811}"/>
                </c:ext>
              </c:extLst>
            </c:dLbl>
            <c:dLbl>
              <c:idx val="1"/>
              <c:layout>
                <c:manualLayout>
                  <c:x val="-1.00077280462921E-1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25-440E-9FC5-0AC7891F881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>
                    <a:noFill/>
                  </a14:hiddenLine>
                </a:ext>
              </a:extLst>
            </c:spPr>
            <c:txPr>
              <a:bodyPr lIns="0" tIns="0" rIns="0" bIns="0"/>
              <a:lstStyle/>
              <a:p>
                <a:pPr>
                  <a:defRPr sz="1000" b="1" i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tables!$F$247:$F$253</c:f>
              <c:strCache>
                <c:ptCount val="7"/>
                <c:pt idx="0">
                  <c:v>Perché già uso regolarmente il preservativo e mi protegge</c:v>
                </c:pt>
                <c:pt idx="1">
                  <c:v>Per gli effetti collaterali e le reazioni avverse causate dal vaccino stesso</c:v>
                </c:pt>
                <c:pt idx="2">
                  <c:v>Ho superato l’età in cui è gratuita e il costo è troppo elevato</c:v>
                </c:pt>
                <c:pt idx="3">
                  <c:v>Penso che non sia necessaria, le malattie da HPV sono un rischio troppo piccolo e non grave per pensare a un vaccino</c:v>
                </c:pt>
                <c:pt idx="4">
                  <c:v>Sono contrario ad ogni tipo di vaccinazione</c:v>
                </c:pt>
                <c:pt idx="5">
                  <c:v>È efficace solo verso una minima parte dei tipi di HPV esistenti</c:v>
                </c:pt>
                <c:pt idx="6">
                  <c:v>Mi è stata sconsigliata</c:v>
                </c:pt>
              </c:strCache>
            </c:strRef>
          </c:cat>
          <c:val>
            <c:numRef>
              <c:f>tables!$G$247:$G$253</c:f>
              <c:numCache>
                <c:formatCode>0.0%</c:formatCode>
                <c:ptCount val="7"/>
                <c:pt idx="0">
                  <c:v>0.29909999999999998</c:v>
                </c:pt>
                <c:pt idx="1">
                  <c:v>0.23480000000000001</c:v>
                </c:pt>
                <c:pt idx="2">
                  <c:v>0.2069</c:v>
                </c:pt>
                <c:pt idx="3">
                  <c:v>0.17129999999999998</c:v>
                </c:pt>
                <c:pt idx="4">
                  <c:v>0.1469</c:v>
                </c:pt>
                <c:pt idx="5">
                  <c:v>0.1431</c:v>
                </c:pt>
                <c:pt idx="6">
                  <c:v>0.12330000000000001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25-440E-9FC5-0AC7891F88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183892224"/>
        <c:axId val="183910400"/>
      </c:barChart>
      <c:catAx>
        <c:axId val="18389222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it-IT"/>
          </a:p>
        </c:txPr>
        <c:crossAx val="183910400"/>
        <c:crosses val="autoZero"/>
        <c:auto val="1"/>
        <c:lblAlgn val="ctr"/>
        <c:lblOffset val="100"/>
        <c:noMultiLvlLbl val="0"/>
      </c:catAx>
      <c:valAx>
        <c:axId val="183910400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5B9BD5">
                  <a:lumMod val="60000"/>
                  <a:lumOff val="40000"/>
                </a:srgbClr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it-IT"/>
          </a:p>
        </c:txPr>
        <c:crossAx val="183892224"/>
        <c:crosses val="autoZero"/>
        <c:crossBetween val="between"/>
        <c:majorUnit val="0.2"/>
      </c:valAx>
      <c:spPr>
        <a:noFill/>
        <a:ln>
          <a:solidFill>
            <a:srgbClr val="4472C4">
              <a:lumMod val="40000"/>
              <a:lumOff val="60000"/>
            </a:srgbClr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Bookman Old Style" pitchFamily="18" charset="0"/>
        </a:defRPr>
      </a:pPr>
      <a:endParaRPr lang="it-IT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977903255111882"/>
          <c:y val="4.6585556103760681E-2"/>
          <c:w val="0.57893536113497257"/>
          <c:h val="0.95341444389623931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100000">
                  <a:srgbClr val="93D050"/>
                </a:gs>
                <a:gs pos="0">
                  <a:srgbClr val="006600"/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</a:ln>
            <a:effectLst/>
            <a:scene3d>
              <a:camera prst="orthographicFront"/>
              <a:lightRig rig="threePt" dir="t"/>
            </a:scene3d>
            <a:sp3d>
              <a:contourClr>
                <a:srgbClr val="000000"/>
              </a:contourClr>
            </a:sp3d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4F81BD">
                      <a:shade val="50000"/>
                      <a:shade val="95000"/>
                      <a:satMod val="105000"/>
                    </a:srgbClr>
                  </a:solidFill>
                  <a:prstDash val="solid"/>
                  <a:round/>
                </a14:hiddenLine>
              </a:ext>
            </a:extLst>
          </c:spPr>
          <c:invertIfNegative val="0"/>
          <c:dPt>
            <c:idx val="0"/>
            <c:invertIfNegative val="0"/>
            <c:bubble3D val="0"/>
            <c:spPr>
              <a:solidFill>
                <a:srgbClr val="81BC5B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1-CD38-4E41-B2F0-D6216C54D777}"/>
              </c:ext>
            </c:extLst>
          </c:dPt>
          <c:dPt>
            <c:idx val="1"/>
            <c:invertIfNegative val="0"/>
            <c:bubble3D val="0"/>
            <c:spPr>
              <a:solidFill>
                <a:srgbClr val="81BC5B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3-CD38-4E41-B2F0-D6216C54D777}"/>
              </c:ext>
            </c:extLst>
          </c:dPt>
          <c:dPt>
            <c:idx val="2"/>
            <c:invertIfNegative val="0"/>
            <c:bubble3D val="0"/>
            <c:spPr>
              <a:solidFill>
                <a:srgbClr val="DDB81B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5-CD38-4E41-B2F0-D6216C54D777}"/>
              </c:ext>
            </c:extLst>
          </c:dPt>
          <c:dPt>
            <c:idx val="3"/>
            <c:invertIfNegative val="0"/>
            <c:bubble3D val="0"/>
            <c:spPr>
              <a:solidFill>
                <a:srgbClr val="284C56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7-CD38-4E41-B2F0-D6216C54D777}"/>
              </c:ext>
            </c:extLst>
          </c:dPt>
          <c:dPt>
            <c:idx val="4"/>
            <c:invertIfNegative val="0"/>
            <c:bubble3D val="0"/>
            <c:spPr>
              <a:solidFill>
                <a:srgbClr val="81BC5B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9-CD38-4E41-B2F0-D6216C54D777}"/>
              </c:ext>
            </c:extLst>
          </c:dPt>
          <c:dPt>
            <c:idx val="5"/>
            <c:invertIfNegative val="0"/>
            <c:bubble3D val="0"/>
            <c:spPr>
              <a:solidFill>
                <a:srgbClr val="DDB81B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B-CD38-4E41-B2F0-D6216C54D777}"/>
              </c:ext>
            </c:extLst>
          </c:dPt>
          <c:dPt>
            <c:idx val="6"/>
            <c:invertIfNegative val="0"/>
            <c:bubble3D val="0"/>
            <c:spPr>
              <a:solidFill>
                <a:srgbClr val="AE9ECC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D-CD38-4E41-B2F0-D6216C54D777}"/>
              </c:ext>
            </c:extLst>
          </c:dPt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38-4E41-B2F0-D6216C54D777}"/>
                </c:ext>
              </c:extLst>
            </c:dLbl>
            <c:dLbl>
              <c:idx val="1"/>
              <c:layout>
                <c:manualLayout>
                  <c:x val="-1.00077280462921E-1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38-4E41-B2F0-D6216C54D77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>
                    <a:noFill/>
                  </a14:hiddenLine>
                </a:ext>
              </a:extLst>
            </c:spPr>
            <c:txPr>
              <a:bodyPr lIns="0" tIns="0" rIns="0" bIns="0"/>
              <a:lstStyle/>
              <a:p>
                <a:pPr>
                  <a:defRPr sz="1000" b="1" i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tables!$F$264:$F$270</c:f>
              <c:strCache>
                <c:ptCount val="7"/>
                <c:pt idx="0">
                  <c:v>Medico di base</c:v>
                </c:pt>
                <c:pt idx="1">
                  <c:v>Urologo/andrologo, ginecologo</c:v>
                </c:pt>
                <c:pt idx="2">
                  <c:v>Siti istituzionali (Ministero della Salute, Istituto Superiore di Sanità, Regioni, ASL, …) dedicati alla salute</c:v>
                </c:pt>
                <c:pt idx="3">
                  <c:v>Ricerca con Google o simili per trovare i siti più usati su questo tema</c:v>
                </c:pt>
                <c:pt idx="4">
                  <c:v>Siti di medici o di centri medici on line</c:v>
                </c:pt>
                <c:pt idx="5">
                  <c:v>Organizzazioni che si occupano di salute e divulgazione scientifica</c:v>
                </c:pt>
                <c:pt idx="6">
                  <c:v>Genitori</c:v>
                </c:pt>
              </c:strCache>
            </c:strRef>
          </c:cat>
          <c:val>
            <c:numRef>
              <c:f>tables!$G$264:$G$270</c:f>
              <c:numCache>
                <c:formatCode>0.0%</c:formatCode>
                <c:ptCount val="7"/>
                <c:pt idx="0">
                  <c:v>0.47950000000000004</c:v>
                </c:pt>
                <c:pt idx="1">
                  <c:v>0.29109999999999997</c:v>
                </c:pt>
                <c:pt idx="2">
                  <c:v>0.2863</c:v>
                </c:pt>
                <c:pt idx="3">
                  <c:v>0.23980000000000001</c:v>
                </c:pt>
                <c:pt idx="4">
                  <c:v>0.23519999999999999</c:v>
                </c:pt>
                <c:pt idx="5">
                  <c:v>0.19399999999999998</c:v>
                </c:pt>
                <c:pt idx="6">
                  <c:v>0.1789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D38-4E41-B2F0-D6216C54D7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183892224"/>
        <c:axId val="183910400"/>
      </c:barChart>
      <c:catAx>
        <c:axId val="18389222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it-IT"/>
          </a:p>
        </c:txPr>
        <c:crossAx val="183910400"/>
        <c:crosses val="autoZero"/>
        <c:auto val="1"/>
        <c:lblAlgn val="ctr"/>
        <c:lblOffset val="100"/>
        <c:noMultiLvlLbl val="0"/>
      </c:catAx>
      <c:valAx>
        <c:axId val="183910400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5B9BD5">
                  <a:lumMod val="60000"/>
                  <a:lumOff val="40000"/>
                </a:srgbClr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it-IT"/>
          </a:p>
        </c:txPr>
        <c:crossAx val="183892224"/>
        <c:crosses val="autoZero"/>
        <c:crossBetween val="between"/>
        <c:majorUnit val="0.2"/>
      </c:valAx>
      <c:spPr>
        <a:noFill/>
        <a:ln>
          <a:solidFill>
            <a:srgbClr val="4472C4">
              <a:lumMod val="40000"/>
              <a:lumOff val="60000"/>
            </a:srgbClr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Bookman Old Style" pitchFamily="18" charset="0"/>
        </a:defRPr>
      </a:pPr>
      <a:endParaRPr lang="it-IT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977903255111882"/>
          <c:y val="4.6585556103760681E-2"/>
          <c:w val="0.57893536113497257"/>
          <c:h val="0.95341444389623931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100000">
                  <a:srgbClr val="93D050"/>
                </a:gs>
                <a:gs pos="0">
                  <a:srgbClr val="006600"/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</a:ln>
            <a:effectLst/>
            <a:scene3d>
              <a:camera prst="orthographicFront"/>
              <a:lightRig rig="threePt" dir="t"/>
            </a:scene3d>
            <a:sp3d>
              <a:contourClr>
                <a:srgbClr val="000000"/>
              </a:contourClr>
            </a:sp3d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4F81BD">
                      <a:shade val="50000"/>
                      <a:shade val="95000"/>
                      <a:satMod val="105000"/>
                    </a:srgbClr>
                  </a:solidFill>
                  <a:prstDash val="solid"/>
                  <a:round/>
                </a14:hiddenLine>
              </a:ext>
            </a:extLst>
          </c:spPr>
          <c:invertIfNegative val="0"/>
          <c:dPt>
            <c:idx val="0"/>
            <c:invertIfNegative val="0"/>
            <c:bubble3D val="0"/>
            <c:spPr>
              <a:solidFill>
                <a:srgbClr val="77A9BF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1-9B81-4832-87A2-8C079673D69E}"/>
              </c:ext>
            </c:extLst>
          </c:dPt>
          <c:dPt>
            <c:idx val="1"/>
            <c:invertIfNegative val="0"/>
            <c:bubble3D val="0"/>
            <c:spPr>
              <a:solidFill>
                <a:srgbClr val="DD80FF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3-9B81-4832-87A2-8C079673D69E}"/>
              </c:ext>
            </c:extLst>
          </c:dPt>
          <c:dPt>
            <c:idx val="2"/>
            <c:invertIfNegative val="0"/>
            <c:bubble3D val="0"/>
            <c:spPr>
              <a:solidFill>
                <a:srgbClr val="CCE8BA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5-9B81-4832-87A2-8C079673D69E}"/>
              </c:ext>
            </c:extLst>
          </c:dPt>
          <c:dPt>
            <c:idx val="3"/>
            <c:invertIfNegative val="0"/>
            <c:bubble3D val="0"/>
            <c:spPr>
              <a:solidFill>
                <a:srgbClr val="AE9ECC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7-9B81-4832-87A2-8C079673D69E}"/>
              </c:ext>
            </c:extLst>
          </c:dPt>
          <c:dPt>
            <c:idx val="4"/>
            <c:invertIfNegative val="0"/>
            <c:bubble3D val="0"/>
            <c:spPr>
              <a:solidFill>
                <a:srgbClr val="AE9ECC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9-9B81-4832-87A2-8C079673D69E}"/>
              </c:ext>
            </c:extLst>
          </c:dPt>
          <c:dPt>
            <c:idx val="5"/>
            <c:invertIfNegative val="0"/>
            <c:bubble3D val="0"/>
            <c:spPr>
              <a:solidFill>
                <a:srgbClr val="77A9BF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B-9B81-4832-87A2-8C079673D69E}"/>
              </c:ext>
            </c:extLst>
          </c:dPt>
          <c:dPt>
            <c:idx val="6"/>
            <c:invertIfNegative val="0"/>
            <c:bubble3D val="0"/>
            <c:spPr>
              <a:solidFill>
                <a:srgbClr val="AF900E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D-9B81-4832-87A2-8C079673D69E}"/>
              </c:ext>
            </c:extLst>
          </c:dPt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81-4832-87A2-8C079673D69E}"/>
                </c:ext>
              </c:extLst>
            </c:dLbl>
            <c:dLbl>
              <c:idx val="1"/>
              <c:layout>
                <c:manualLayout>
                  <c:x val="-1.00077280462921E-1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B81-4832-87A2-8C079673D69E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>
                    <a:noFill/>
                  </a14:hiddenLine>
                </a:ext>
              </a:extLst>
            </c:spPr>
            <c:txPr>
              <a:bodyPr lIns="0" tIns="0" rIns="0" bIns="0"/>
              <a:lstStyle/>
              <a:p>
                <a:pPr>
                  <a:defRPr sz="1000" b="1" i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tables!$F$271:$F$277</c:f>
              <c:strCache>
                <c:ptCount val="7"/>
                <c:pt idx="0">
                  <c:v>Social networks (Facebook, Instagram, Twitter/X, TikTok, YouTube, …)</c:v>
                </c:pt>
                <c:pt idx="1">
                  <c:v>Forum di pazienti e/o persone che hanno contratto HPV</c:v>
                </c:pt>
                <c:pt idx="2">
                  <c:v>Farmacista</c:v>
                </c:pt>
                <c:pt idx="3">
                  <c:v>Altri adulti (insegnanti, allenatori,..)</c:v>
                </c:pt>
                <c:pt idx="4">
                  <c:v>Amici/conoscenti coetanei</c:v>
                </c:pt>
                <c:pt idx="5">
                  <c:v>Canali (post, immagini/foto, video, podcast, …) di influencer</c:v>
                </c:pt>
                <c:pt idx="6">
                  <c:v>Giornali, riviste (online o cartacei)</c:v>
                </c:pt>
              </c:strCache>
            </c:strRef>
          </c:cat>
          <c:val>
            <c:numRef>
              <c:f>tables!$G$271:$G$277</c:f>
              <c:numCache>
                <c:formatCode>0.0%</c:formatCode>
                <c:ptCount val="7"/>
                <c:pt idx="0">
                  <c:v>0.16920000000000002</c:v>
                </c:pt>
                <c:pt idx="1">
                  <c:v>0.1618</c:v>
                </c:pt>
                <c:pt idx="2">
                  <c:v>0.1535</c:v>
                </c:pt>
                <c:pt idx="3">
                  <c:v>0.13600000000000001</c:v>
                </c:pt>
                <c:pt idx="4">
                  <c:v>0.11509999999999999</c:v>
                </c:pt>
                <c:pt idx="5">
                  <c:v>0.1024</c:v>
                </c:pt>
                <c:pt idx="6">
                  <c:v>8.5600000000000009E-2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B81-4832-87A2-8C079673D6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183892224"/>
        <c:axId val="183910400"/>
      </c:barChart>
      <c:catAx>
        <c:axId val="18389222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it-IT"/>
          </a:p>
        </c:txPr>
        <c:crossAx val="183910400"/>
        <c:crosses val="autoZero"/>
        <c:auto val="1"/>
        <c:lblAlgn val="ctr"/>
        <c:lblOffset val="100"/>
        <c:noMultiLvlLbl val="0"/>
      </c:catAx>
      <c:valAx>
        <c:axId val="183910400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5B9BD5">
                  <a:lumMod val="60000"/>
                  <a:lumOff val="40000"/>
                </a:srgbClr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it-IT"/>
          </a:p>
        </c:txPr>
        <c:crossAx val="183892224"/>
        <c:crosses val="autoZero"/>
        <c:crossBetween val="between"/>
        <c:majorUnit val="0.2"/>
      </c:valAx>
      <c:spPr>
        <a:noFill/>
        <a:ln>
          <a:solidFill>
            <a:srgbClr val="4472C4">
              <a:lumMod val="40000"/>
              <a:lumOff val="60000"/>
            </a:srgbClr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Bookman Old Style" pitchFamily="18" charset="0"/>
        </a:defRPr>
      </a:pPr>
      <a:endParaRPr lang="it-IT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2261441056532534E-2"/>
          <c:y val="2.3224916786797629E-2"/>
          <c:w val="0.69241058037686909"/>
          <c:h val="0.78873509434260825"/>
        </c:manualLayout>
      </c:layout>
      <c:lineChart>
        <c:grouping val="standard"/>
        <c:varyColors val="0"/>
        <c:ser>
          <c:idx val="0"/>
          <c:order val="0"/>
          <c:tx>
            <c:strRef>
              <c:f>tables!$H$279</c:f>
              <c:strCache>
                <c:ptCount val="1"/>
                <c:pt idx="0">
                  <c:v>Medici o loro siti</c:v>
                </c:pt>
              </c:strCache>
            </c:strRef>
          </c:tx>
          <c:marker>
            <c:symbol val="diamond"/>
            <c:size val="5"/>
            <c:spPr>
              <a:solidFill>
                <a:srgbClr val="002060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</a:ln>
              <a:effectLst/>
            </c:spPr>
          </c:marker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450-4A15-94DC-9B5C7F49EA2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tables!$I$1:$AB$1</c:f>
              <c:strCache>
                <c:ptCount val="20"/>
                <c:pt idx="0">
                  <c:v>Totale</c:v>
                </c:pt>
                <c:pt idx="2">
                  <c:v>Donne</c:v>
                </c:pt>
                <c:pt idx="3">
                  <c:v>Uomini</c:v>
                </c:pt>
                <c:pt idx="5">
                  <c:v>18-21</c:v>
                </c:pt>
                <c:pt idx="6">
                  <c:v>22-25</c:v>
                </c:pt>
                <c:pt idx="7">
                  <c:v>26-29</c:v>
                </c:pt>
                <c:pt idx="9">
                  <c:v>Donne 18-21</c:v>
                </c:pt>
                <c:pt idx="10">
                  <c:v>Donne 22-25</c:v>
                </c:pt>
                <c:pt idx="11">
                  <c:v>Donne 26-29</c:v>
                </c:pt>
                <c:pt idx="13">
                  <c:v>Uomini 18-21</c:v>
                </c:pt>
                <c:pt idx="14">
                  <c:v>Uomini 22-25</c:v>
                </c:pt>
                <c:pt idx="15">
                  <c:v>Uomini 26-29</c:v>
                </c:pt>
                <c:pt idx="17">
                  <c:v>Vax: no</c:v>
                </c:pt>
                <c:pt idx="18">
                  <c:v>Vax: possibile</c:v>
                </c:pt>
                <c:pt idx="19">
                  <c:v>Vax: fatto</c:v>
                </c:pt>
              </c:strCache>
            </c:strRef>
          </c:cat>
          <c:val>
            <c:numRef>
              <c:f>tables!$I$279:$AB$279</c:f>
              <c:numCache>
                <c:formatCode>General</c:formatCode>
                <c:ptCount val="20"/>
                <c:pt idx="0" formatCode="0.0%">
                  <c:v>0.65910000000000002</c:v>
                </c:pt>
                <c:pt idx="2" formatCode="0%">
                  <c:v>0.71239999999999992</c:v>
                </c:pt>
                <c:pt idx="3" formatCode="0%">
                  <c:v>0.60819999999999996</c:v>
                </c:pt>
                <c:pt idx="5" formatCode="0%">
                  <c:v>0.63400000000000001</c:v>
                </c:pt>
                <c:pt idx="6" formatCode="0%">
                  <c:v>0.61560000000000004</c:v>
                </c:pt>
                <c:pt idx="7" formatCode="0%">
                  <c:v>0.72620000000000007</c:v>
                </c:pt>
                <c:pt idx="9" formatCode="0%">
                  <c:v>0.70189999999999997</c:v>
                </c:pt>
                <c:pt idx="10" formatCode="0%">
                  <c:v>0.64800000000000002</c:v>
                </c:pt>
                <c:pt idx="11" formatCode="0%">
                  <c:v>0.78390000000000004</c:v>
                </c:pt>
                <c:pt idx="13" formatCode="0%">
                  <c:v>0.56990000000000007</c:v>
                </c:pt>
                <c:pt idx="14" formatCode="0%">
                  <c:v>0.58520000000000005</c:v>
                </c:pt>
                <c:pt idx="15" formatCode="0%">
                  <c:v>0.6694</c:v>
                </c:pt>
                <c:pt idx="17" formatCode="0%">
                  <c:v>0.58119999999999994</c:v>
                </c:pt>
                <c:pt idx="18" formatCode="0%">
                  <c:v>0.63759999999999994</c:v>
                </c:pt>
                <c:pt idx="19" formatCode="0%">
                  <c:v>0.76790000000000003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84-495E-B043-4E8034C3C5E6}"/>
            </c:ext>
          </c:extLst>
        </c:ser>
        <c:ser>
          <c:idx val="1"/>
          <c:order val="1"/>
          <c:tx>
            <c:strRef>
              <c:f>tables!$H$280</c:f>
              <c:strCache>
                <c:ptCount val="1"/>
                <c:pt idx="0">
                  <c:v>Organizzazioni o Istituzioni</c:v>
                </c:pt>
              </c:strCache>
            </c:strRef>
          </c:tx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50-4A15-94DC-9B5C7F49EA2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tables!$I$1:$AB$1</c:f>
              <c:strCache>
                <c:ptCount val="20"/>
                <c:pt idx="0">
                  <c:v>Totale</c:v>
                </c:pt>
                <c:pt idx="2">
                  <c:v>Donne</c:v>
                </c:pt>
                <c:pt idx="3">
                  <c:v>Uomini</c:v>
                </c:pt>
                <c:pt idx="5">
                  <c:v>18-21</c:v>
                </c:pt>
                <c:pt idx="6">
                  <c:v>22-25</c:v>
                </c:pt>
                <c:pt idx="7">
                  <c:v>26-29</c:v>
                </c:pt>
                <c:pt idx="9">
                  <c:v>Donne 18-21</c:v>
                </c:pt>
                <c:pt idx="10">
                  <c:v>Donne 22-25</c:v>
                </c:pt>
                <c:pt idx="11">
                  <c:v>Donne 26-29</c:v>
                </c:pt>
                <c:pt idx="13">
                  <c:v>Uomini 18-21</c:v>
                </c:pt>
                <c:pt idx="14">
                  <c:v>Uomini 22-25</c:v>
                </c:pt>
                <c:pt idx="15">
                  <c:v>Uomini 26-29</c:v>
                </c:pt>
                <c:pt idx="17">
                  <c:v>Vax: no</c:v>
                </c:pt>
                <c:pt idx="18">
                  <c:v>Vax: possibile</c:v>
                </c:pt>
                <c:pt idx="19">
                  <c:v>Vax: fatto</c:v>
                </c:pt>
              </c:strCache>
            </c:strRef>
          </c:cat>
          <c:val>
            <c:numRef>
              <c:f>tables!$I$280:$AB$280</c:f>
              <c:numCache>
                <c:formatCode>General</c:formatCode>
                <c:ptCount val="20"/>
                <c:pt idx="0" formatCode="0.0%">
                  <c:v>0.37270000000000003</c:v>
                </c:pt>
                <c:pt idx="2" formatCode="0%">
                  <c:v>0.42979999999999996</c:v>
                </c:pt>
                <c:pt idx="3" formatCode="0%">
                  <c:v>0.31819999999999998</c:v>
                </c:pt>
                <c:pt idx="5" formatCode="0%">
                  <c:v>0.32159999999999994</c:v>
                </c:pt>
                <c:pt idx="6" formatCode="0%">
                  <c:v>0.37819999999999998</c:v>
                </c:pt>
                <c:pt idx="7" formatCode="0%">
                  <c:v>0.41720000000000002</c:v>
                </c:pt>
                <c:pt idx="9" formatCode="0%">
                  <c:v>0.3826</c:v>
                </c:pt>
                <c:pt idx="10" formatCode="0%">
                  <c:v>0.43520000000000003</c:v>
                </c:pt>
                <c:pt idx="11" formatCode="0%">
                  <c:v>0.46970000000000001</c:v>
                </c:pt>
                <c:pt idx="13" formatCode="0%">
                  <c:v>0.26390000000000002</c:v>
                </c:pt>
                <c:pt idx="14" formatCode="0%">
                  <c:v>0.32490000000000002</c:v>
                </c:pt>
                <c:pt idx="15" formatCode="0%">
                  <c:v>0.3654</c:v>
                </c:pt>
                <c:pt idx="17" formatCode="0%">
                  <c:v>0.28010000000000002</c:v>
                </c:pt>
                <c:pt idx="18" formatCode="0%">
                  <c:v>0.35509999999999997</c:v>
                </c:pt>
                <c:pt idx="19" formatCode="0%">
                  <c:v>0.49579999999999996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84-495E-B043-4E8034C3C5E6}"/>
            </c:ext>
          </c:extLst>
        </c:ser>
        <c:ser>
          <c:idx val="2"/>
          <c:order val="2"/>
          <c:tx>
            <c:strRef>
              <c:f>tables!$H$281</c:f>
              <c:strCache>
                <c:ptCount val="1"/>
                <c:pt idx="0">
                  <c:v>Adulti o conoscenti</c:v>
                </c:pt>
              </c:strCache>
            </c:strRef>
          </c:tx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450-4A15-94DC-9B5C7F49EA2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tables!$I$1:$AB$1</c:f>
              <c:strCache>
                <c:ptCount val="20"/>
                <c:pt idx="0">
                  <c:v>Totale</c:v>
                </c:pt>
                <c:pt idx="2">
                  <c:v>Donne</c:v>
                </c:pt>
                <c:pt idx="3">
                  <c:v>Uomini</c:v>
                </c:pt>
                <c:pt idx="5">
                  <c:v>18-21</c:v>
                </c:pt>
                <c:pt idx="6">
                  <c:v>22-25</c:v>
                </c:pt>
                <c:pt idx="7">
                  <c:v>26-29</c:v>
                </c:pt>
                <c:pt idx="9">
                  <c:v>Donne 18-21</c:v>
                </c:pt>
                <c:pt idx="10">
                  <c:v>Donne 22-25</c:v>
                </c:pt>
                <c:pt idx="11">
                  <c:v>Donne 26-29</c:v>
                </c:pt>
                <c:pt idx="13">
                  <c:v>Uomini 18-21</c:v>
                </c:pt>
                <c:pt idx="14">
                  <c:v>Uomini 22-25</c:v>
                </c:pt>
                <c:pt idx="15">
                  <c:v>Uomini 26-29</c:v>
                </c:pt>
                <c:pt idx="17">
                  <c:v>Vax: no</c:v>
                </c:pt>
                <c:pt idx="18">
                  <c:v>Vax: possibile</c:v>
                </c:pt>
                <c:pt idx="19">
                  <c:v>Vax: fatto</c:v>
                </c:pt>
              </c:strCache>
            </c:strRef>
          </c:cat>
          <c:val>
            <c:numRef>
              <c:f>tables!$I$281:$AB$281</c:f>
              <c:numCache>
                <c:formatCode>General</c:formatCode>
                <c:ptCount val="20"/>
                <c:pt idx="0" formatCode="0.0%">
                  <c:v>0.32829999999999998</c:v>
                </c:pt>
                <c:pt idx="2" formatCode="0%">
                  <c:v>0.31459999999999999</c:v>
                </c:pt>
                <c:pt idx="3" formatCode="0%">
                  <c:v>0.34139999999999998</c:v>
                </c:pt>
                <c:pt idx="5" formatCode="0%">
                  <c:v>0.33679999999999999</c:v>
                </c:pt>
                <c:pt idx="6" formatCode="0%">
                  <c:v>0.36780000000000002</c:v>
                </c:pt>
                <c:pt idx="7" formatCode="0%">
                  <c:v>0.28120000000000001</c:v>
                </c:pt>
                <c:pt idx="9" formatCode="0%">
                  <c:v>0.32520000000000004</c:v>
                </c:pt>
                <c:pt idx="10" formatCode="0%">
                  <c:v>0.3574</c:v>
                </c:pt>
                <c:pt idx="11" formatCode="0%">
                  <c:v>0.2636</c:v>
                </c:pt>
                <c:pt idx="13" formatCode="0%">
                  <c:v>0.34789999999999999</c:v>
                </c:pt>
                <c:pt idx="14" formatCode="0%">
                  <c:v>0.3775</c:v>
                </c:pt>
                <c:pt idx="15" formatCode="0%">
                  <c:v>0.29849999999999999</c:v>
                </c:pt>
                <c:pt idx="17" formatCode="0%">
                  <c:v>0.34950000000000003</c:v>
                </c:pt>
                <c:pt idx="18" formatCode="0%">
                  <c:v>0.31030000000000002</c:v>
                </c:pt>
                <c:pt idx="19" formatCode="0%">
                  <c:v>0.3614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84-495E-B043-4E8034C3C5E6}"/>
            </c:ext>
          </c:extLst>
        </c:ser>
        <c:ser>
          <c:idx val="3"/>
          <c:order val="3"/>
          <c:tx>
            <c:strRef>
              <c:f>tables!$H$282</c:f>
              <c:strCache>
                <c:ptCount val="1"/>
                <c:pt idx="0">
                  <c:v>Social N. o influencer</c:v>
                </c:pt>
              </c:strCache>
            </c:strRef>
          </c:tx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50-4A15-94DC-9B5C7F49EA2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tables!$I$1:$AB$1</c:f>
              <c:strCache>
                <c:ptCount val="20"/>
                <c:pt idx="0">
                  <c:v>Totale</c:v>
                </c:pt>
                <c:pt idx="2">
                  <c:v>Donne</c:v>
                </c:pt>
                <c:pt idx="3">
                  <c:v>Uomini</c:v>
                </c:pt>
                <c:pt idx="5">
                  <c:v>18-21</c:v>
                </c:pt>
                <c:pt idx="6">
                  <c:v>22-25</c:v>
                </c:pt>
                <c:pt idx="7">
                  <c:v>26-29</c:v>
                </c:pt>
                <c:pt idx="9">
                  <c:v>Donne 18-21</c:v>
                </c:pt>
                <c:pt idx="10">
                  <c:v>Donne 22-25</c:v>
                </c:pt>
                <c:pt idx="11">
                  <c:v>Donne 26-29</c:v>
                </c:pt>
                <c:pt idx="13">
                  <c:v>Uomini 18-21</c:v>
                </c:pt>
                <c:pt idx="14">
                  <c:v>Uomini 22-25</c:v>
                </c:pt>
                <c:pt idx="15">
                  <c:v>Uomini 26-29</c:v>
                </c:pt>
                <c:pt idx="17">
                  <c:v>Vax: no</c:v>
                </c:pt>
                <c:pt idx="18">
                  <c:v>Vax: possibile</c:v>
                </c:pt>
                <c:pt idx="19">
                  <c:v>Vax: fatto</c:v>
                </c:pt>
              </c:strCache>
            </c:strRef>
          </c:cat>
          <c:val>
            <c:numRef>
              <c:f>tables!$I$282:$AB$282</c:f>
              <c:numCache>
                <c:formatCode>General</c:formatCode>
                <c:ptCount val="20"/>
                <c:pt idx="0" formatCode="0.0%">
                  <c:v>0.23699999999999999</c:v>
                </c:pt>
                <c:pt idx="2" formatCode="0%">
                  <c:v>0.20550000000000002</c:v>
                </c:pt>
                <c:pt idx="3" formatCode="0%">
                  <c:v>0.2671</c:v>
                </c:pt>
                <c:pt idx="5" formatCode="0%">
                  <c:v>0.26579999999999998</c:v>
                </c:pt>
                <c:pt idx="6" formatCode="0%">
                  <c:v>0.25079999999999997</c:v>
                </c:pt>
                <c:pt idx="7" formatCode="0%">
                  <c:v>0.19539999999999999</c:v>
                </c:pt>
                <c:pt idx="9" formatCode="0%">
                  <c:v>0.2626</c:v>
                </c:pt>
                <c:pt idx="10" formatCode="0%">
                  <c:v>0.19359999999999999</c:v>
                </c:pt>
                <c:pt idx="11" formatCode="0%">
                  <c:v>0.16239999999999999</c:v>
                </c:pt>
                <c:pt idx="13" formatCode="0%">
                  <c:v>0.26869999999999999</c:v>
                </c:pt>
                <c:pt idx="14" formatCode="0%">
                  <c:v>0.30430000000000001</c:v>
                </c:pt>
                <c:pt idx="15" formatCode="0%">
                  <c:v>0.22789999999999999</c:v>
                </c:pt>
                <c:pt idx="17" formatCode="0%">
                  <c:v>0.22109999999999999</c:v>
                </c:pt>
                <c:pt idx="18" formatCode="0%">
                  <c:v>0.27100000000000002</c:v>
                </c:pt>
                <c:pt idx="19" formatCode="0%">
                  <c:v>0.20019999999999999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284-495E-B043-4E8034C3C5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9725232"/>
        <c:axId val="559732720"/>
      </c:lineChart>
      <c:catAx>
        <c:axId val="55972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620000" vert="horz"/>
          <a:lstStyle/>
          <a:p>
            <a:pPr>
              <a:defRPr sz="900" b="1"/>
            </a:pPr>
            <a:endParaRPr lang="it-IT"/>
          </a:p>
        </c:txPr>
        <c:crossAx val="559732720"/>
        <c:crosses val="autoZero"/>
        <c:auto val="1"/>
        <c:lblAlgn val="ctr"/>
        <c:lblOffset val="100"/>
        <c:noMultiLvlLbl val="0"/>
      </c:catAx>
      <c:valAx>
        <c:axId val="559732720"/>
        <c:scaling>
          <c:orientation val="minMax"/>
          <c:max val="0.8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it-IT"/>
          </a:p>
        </c:txPr>
        <c:crossAx val="559725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330666052405947"/>
          <c:y val="1.0447099671253629E-2"/>
          <c:w val="0.25669333947594053"/>
          <c:h val="0.9895529003287463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900"/>
          </a:pPr>
          <a:endParaRPr lang="it-IT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Bookman Old Style" panose="02050604050505020204" pitchFamily="18" charset="0"/>
        </a:defRPr>
      </a:pPr>
      <a:endParaRPr lang="it-IT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4689815004501029"/>
          <c:y val="0.32177066987461178"/>
          <c:w val="0.34143518705217552"/>
          <c:h val="0.5223549835626814"/>
        </c:manualLayout>
      </c:layout>
      <c:pieChart>
        <c:varyColors val="1"/>
        <c:ser>
          <c:idx val="0"/>
          <c:order val="0"/>
          <c:explosion val="4"/>
          <c:dPt>
            <c:idx val="0"/>
            <c:bubble3D val="0"/>
            <c:spPr>
              <a:solidFill>
                <a:srgbClr val="447C1F"/>
              </a:solidFill>
            </c:spPr>
            <c:extLst>
              <c:ext xmlns:c16="http://schemas.microsoft.com/office/drawing/2014/chart" uri="{C3380CC4-5D6E-409C-BE32-E72D297353CC}">
                <c16:uniqueId val="{00000001-9AB4-435E-BC41-85108F313955}"/>
              </c:ext>
            </c:extLst>
          </c:dPt>
          <c:dPt>
            <c:idx val="1"/>
            <c:bubble3D val="0"/>
            <c:spPr>
              <a:solidFill>
                <a:srgbClr val="81BC5B"/>
              </a:solidFill>
            </c:spPr>
            <c:extLst>
              <c:ext xmlns:c16="http://schemas.microsoft.com/office/drawing/2014/chart" uri="{C3380CC4-5D6E-409C-BE32-E72D297353CC}">
                <c16:uniqueId val="{00000003-9AB4-435E-BC41-85108F313955}"/>
              </c:ext>
            </c:extLst>
          </c:dPt>
          <c:dPt>
            <c:idx val="2"/>
            <c:bubble3D val="0"/>
            <c:spPr>
              <a:solidFill>
                <a:srgbClr val="E05F5F"/>
              </a:solidFill>
            </c:spPr>
            <c:extLst>
              <c:ext xmlns:c16="http://schemas.microsoft.com/office/drawing/2014/chart" uri="{C3380CC4-5D6E-409C-BE32-E72D297353CC}">
                <c16:uniqueId val="{00000005-9AB4-435E-BC41-85108F313955}"/>
              </c:ext>
            </c:extLst>
          </c:dPt>
          <c:dLbls>
            <c:dLbl>
              <c:idx val="0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B4-435E-BC41-85108F313955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B4-435E-BC41-85108F313955}"/>
                </c:ext>
              </c:extLst>
            </c:dLbl>
            <c:dLbl>
              <c:idx val="2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AB4-435E-BC41-85108F31395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latin typeface="Bookman Old Style" panose="02050604050505020204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tables!$F$298:$F$300</c:f>
              <c:strCache>
                <c:ptCount val="3"/>
                <c:pt idx="0">
                  <c:v>Vorrei saperne molto di più</c:v>
                </c:pt>
                <c:pt idx="1">
                  <c:v>Vorrei saperne un po’ di più</c:v>
                </c:pt>
                <c:pt idx="2">
                  <c:v>No, mi basta quello che ne so</c:v>
                </c:pt>
              </c:strCache>
            </c:strRef>
          </c:cat>
          <c:val>
            <c:numRef>
              <c:f>tables!$G$298:$G$300</c:f>
              <c:numCache>
                <c:formatCode>0.0%</c:formatCode>
                <c:ptCount val="3"/>
                <c:pt idx="0">
                  <c:v>0.27600000000000002</c:v>
                </c:pt>
                <c:pt idx="1">
                  <c:v>0.59450000000000003</c:v>
                </c:pt>
                <c:pt idx="2">
                  <c:v>0.1295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AB4-435E-BC41-85108F3139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977903255111882"/>
          <c:y val="4.6585556103760681E-2"/>
          <c:w val="0.23500778628298202"/>
          <c:h val="0.9534144438962393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735E9E"/>
            </a:solidFill>
            <a:ln w="9525" cap="flat" cmpd="sng" algn="ctr">
              <a:noFill/>
              <a:prstDash val="solid"/>
              <a:round/>
            </a:ln>
            <a:effectLst/>
            <a:scene3d>
              <a:camera prst="orthographicFront"/>
              <a:lightRig rig="threePt" dir="t"/>
            </a:scene3d>
            <a:sp3d>
              <a:contourClr>
                <a:srgbClr val="000000"/>
              </a:contourClr>
            </a:sp3d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4F81BD">
                      <a:shade val="50000"/>
                      <a:shade val="95000"/>
                      <a:satMod val="105000"/>
                    </a:srgbClr>
                  </a:solidFill>
                  <a:prstDash val="solid"/>
                  <a:round/>
                </a14:hiddenLine>
              </a:ext>
            </a:extLst>
          </c:spPr>
          <c:invertIfNegative val="0"/>
          <c:dPt>
            <c:idx val="0"/>
            <c:invertIfNegative val="0"/>
            <c:bubble3D val="0"/>
            <c:spPr>
              <a:solidFill>
                <a:srgbClr val="447C1F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1-2646-4E58-880B-6CE9D4B627E8}"/>
              </c:ext>
            </c:extLst>
          </c:dPt>
          <c:dPt>
            <c:idx val="1"/>
            <c:invertIfNegative val="0"/>
            <c:bubble3D val="0"/>
            <c:spPr>
              <a:solidFill>
                <a:srgbClr val="81BC5B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3-2646-4E58-880B-6CE9D4B627E8}"/>
              </c:ext>
            </c:extLst>
          </c:dPt>
          <c:dPt>
            <c:idx val="2"/>
            <c:invertIfNegative val="0"/>
            <c:bubble3D val="0"/>
            <c:spPr>
              <a:solidFill>
                <a:srgbClr val="81BC5B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5-2646-4E58-880B-6CE9D4B627E8}"/>
              </c:ext>
            </c:extLst>
          </c:dPt>
          <c:dPt>
            <c:idx val="3"/>
            <c:invertIfNegative val="0"/>
            <c:bubble3D val="0"/>
            <c:spPr>
              <a:solidFill>
                <a:srgbClr val="77A9BF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7-2646-4E58-880B-6CE9D4B627E8}"/>
              </c:ext>
            </c:extLst>
          </c:dPt>
          <c:dPt>
            <c:idx val="4"/>
            <c:invertIfNegative val="0"/>
            <c:bubble3D val="0"/>
            <c:spPr>
              <a:solidFill>
                <a:srgbClr val="77A9BF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9-2646-4E58-880B-6CE9D4B627E8}"/>
              </c:ext>
            </c:extLst>
          </c:dPt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46-4E58-880B-6CE9D4B627E8}"/>
                </c:ext>
              </c:extLst>
            </c:dLbl>
            <c:dLbl>
              <c:idx val="1"/>
              <c:layout>
                <c:manualLayout>
                  <c:x val="-1.00077280462921E-1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46-4E58-880B-6CE9D4B627E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>
                    <a:noFill/>
                  </a14:hiddenLine>
                </a:ext>
              </a:extLst>
            </c:spPr>
            <c:txPr>
              <a:bodyPr lIns="0" tIns="0" rIns="0" bIns="0"/>
              <a:lstStyle/>
              <a:p>
                <a:pPr>
                  <a:defRPr sz="1000" b="1" i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tables!$F$307:$F$314</c:f>
              <c:strCache>
                <c:ptCount val="8"/>
                <c:pt idx="0">
                  <c:v>Screening (PAP test e HPV test)</c:v>
                </c:pt>
                <c:pt idx="1">
                  <c:v>Le modalità di infezione da HPV</c:v>
                </c:pt>
                <c:pt idx="2">
                  <c:v>Quali comportamenti avere per proteggersi da HPV</c:v>
                </c:pt>
                <c:pt idx="3">
                  <c:v>Come comportarsi se si è affetti da HPV</c:v>
                </c:pt>
                <c:pt idx="4">
                  <c:v>Le conseguenze dell’infezione da HPV</c:v>
                </c:pt>
                <c:pt idx="5">
                  <c:v>Vaccini contro HPV: somministrazione, età, costi</c:v>
                </c:pt>
                <c:pt idx="6">
                  <c:v>Vaccini contro HPV: efficacia dei vaccini</c:v>
                </c:pt>
                <c:pt idx="7">
                  <c:v>Vaccini contro HPV: sicurezza dei vaccini</c:v>
                </c:pt>
              </c:strCache>
            </c:strRef>
          </c:cat>
          <c:val>
            <c:numRef>
              <c:f>tables!$G$307:$G$314</c:f>
              <c:numCache>
                <c:formatCode>0.0%</c:formatCode>
                <c:ptCount val="8"/>
                <c:pt idx="0">
                  <c:v>0.47759999999999997</c:v>
                </c:pt>
                <c:pt idx="1">
                  <c:v>0.44840000000000002</c:v>
                </c:pt>
                <c:pt idx="2">
                  <c:v>0.44579999999999997</c:v>
                </c:pt>
                <c:pt idx="3">
                  <c:v>0.42840000000000006</c:v>
                </c:pt>
                <c:pt idx="4">
                  <c:v>0.40590000000000004</c:v>
                </c:pt>
                <c:pt idx="5">
                  <c:v>0.37840000000000001</c:v>
                </c:pt>
                <c:pt idx="6">
                  <c:v>0.37109999999999999</c:v>
                </c:pt>
                <c:pt idx="7">
                  <c:v>0.31950000000000001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646-4E58-880B-6CE9D4B627E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183892224"/>
        <c:axId val="183910400"/>
      </c:barChart>
      <c:catAx>
        <c:axId val="18389222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it-IT"/>
          </a:p>
        </c:txPr>
        <c:crossAx val="183910400"/>
        <c:crosses val="autoZero"/>
        <c:auto val="1"/>
        <c:lblAlgn val="ctr"/>
        <c:lblOffset val="100"/>
        <c:noMultiLvlLbl val="0"/>
      </c:catAx>
      <c:valAx>
        <c:axId val="183910400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5B9BD5">
                  <a:lumMod val="60000"/>
                  <a:lumOff val="40000"/>
                </a:srgbClr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it-IT"/>
          </a:p>
        </c:txPr>
        <c:crossAx val="183892224"/>
        <c:crosses val="autoZero"/>
        <c:crossBetween val="between"/>
        <c:majorUnit val="0.2"/>
      </c:valAx>
      <c:spPr>
        <a:noFill/>
        <a:ln>
          <a:solidFill>
            <a:srgbClr val="4472C4">
              <a:lumMod val="40000"/>
              <a:lumOff val="60000"/>
            </a:srgbClr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Bookman Old Style" pitchFamily="18" charset="0"/>
        </a:defRPr>
      </a:pPr>
      <a:endParaRPr lang="it-IT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977903255111882"/>
          <c:y val="4.6585556103760681E-2"/>
          <c:w val="0.57893536113497257"/>
          <c:h val="0.9534144438962393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735E9E"/>
            </a:solidFill>
            <a:ln w="9525" cap="flat" cmpd="sng" algn="ctr">
              <a:noFill/>
              <a:prstDash val="solid"/>
              <a:round/>
            </a:ln>
            <a:effectLst/>
            <a:scene3d>
              <a:camera prst="orthographicFront"/>
              <a:lightRig rig="threePt" dir="t"/>
            </a:scene3d>
            <a:sp3d>
              <a:contourClr>
                <a:srgbClr val="000000"/>
              </a:contourClr>
            </a:sp3d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4F81BD">
                      <a:shade val="50000"/>
                      <a:shade val="95000"/>
                      <a:satMod val="105000"/>
                    </a:srgbClr>
                  </a:solidFill>
                  <a:prstDash val="solid"/>
                  <a:round/>
                </a14:hiddenLine>
              </a:ext>
            </a:extLst>
          </c:spPr>
          <c:invertIfNegative val="0"/>
          <c:dPt>
            <c:idx val="1"/>
            <c:invertIfNegative val="0"/>
            <c:bubble3D val="0"/>
            <c:spPr>
              <a:solidFill>
                <a:srgbClr val="81BC5B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1-06CC-40DD-ADFF-4A6A687DA00F}"/>
              </c:ext>
            </c:extLst>
          </c:dPt>
          <c:dPt>
            <c:idx val="2"/>
            <c:invertIfNegative val="0"/>
            <c:bubble3D val="0"/>
            <c:spPr>
              <a:solidFill>
                <a:srgbClr val="77A9BF"/>
              </a:solidFill>
              <a:ln w="9525" cap="flat" cmpd="sng" algn="ctr">
                <a:noFill/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  <a:extLst>
                <a:ext uri="{91240B29-F687-4F45-9708-019B960494DF}">
                  <a14:hiddenLine xmlns:a14="http://schemas.microsoft.com/office/drawing/2010/main" w="9525" cap="flat" cmpd="sng" algn="ctr">
                    <a:solidFill>
                      <a:srgbClr val="4F81BD">
                        <a:shade val="50000"/>
                        <a:shade val="95000"/>
                        <a:satMod val="105000"/>
                      </a:srgbClr>
                    </a:solidFill>
                    <a:prstDash val="solid"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3-06CC-40DD-ADFF-4A6A687DA00F}"/>
              </c:ext>
            </c:extLst>
          </c:dPt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CC-40DD-ADFF-4A6A687DA00F}"/>
                </c:ext>
              </c:extLst>
            </c:dLbl>
            <c:dLbl>
              <c:idx val="1"/>
              <c:layout>
                <c:manualLayout>
                  <c:x val="-1.00077280462921E-1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CC-40DD-ADFF-4A6A687DA00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>
                    <a:noFill/>
                  </a14:hiddenLine>
                </a:ext>
              </a:extLst>
            </c:spPr>
            <c:txPr>
              <a:bodyPr lIns="0" tIns="0" rIns="0" bIns="0"/>
              <a:lstStyle/>
              <a:p>
                <a:pPr>
                  <a:defRPr sz="1000" b="1" i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tables!$F$316:$F$318</c:f>
              <c:strCache>
                <c:ptCount val="3"/>
                <c:pt idx="0">
                  <c:v>Vaccini</c:v>
                </c:pt>
                <c:pt idx="1">
                  <c:v>Modalità di infezione / come proteggersi</c:v>
                </c:pt>
                <c:pt idx="2">
                  <c:v>Conseguenze e comportamenti se affetti</c:v>
                </c:pt>
              </c:strCache>
            </c:strRef>
          </c:cat>
          <c:val>
            <c:numRef>
              <c:f>tables!$G$316:$G$318</c:f>
              <c:numCache>
                <c:formatCode>0.0%</c:formatCode>
                <c:ptCount val="3"/>
                <c:pt idx="0">
                  <c:v>0.64500000000000002</c:v>
                </c:pt>
                <c:pt idx="1">
                  <c:v>0.61070000000000002</c:v>
                </c:pt>
                <c:pt idx="2">
                  <c:v>0.56979999999999997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6CC-40DD-ADFF-4A6A687DA0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183892224"/>
        <c:axId val="183910400"/>
      </c:barChart>
      <c:catAx>
        <c:axId val="18389222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it-IT"/>
          </a:p>
        </c:txPr>
        <c:crossAx val="183910400"/>
        <c:crosses val="autoZero"/>
        <c:auto val="1"/>
        <c:lblAlgn val="ctr"/>
        <c:lblOffset val="100"/>
        <c:noMultiLvlLbl val="0"/>
      </c:catAx>
      <c:valAx>
        <c:axId val="183910400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5B9BD5">
                  <a:lumMod val="60000"/>
                  <a:lumOff val="40000"/>
                </a:srgbClr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it-IT"/>
          </a:p>
        </c:txPr>
        <c:crossAx val="183892224"/>
        <c:crosses val="autoZero"/>
        <c:crossBetween val="between"/>
        <c:majorUnit val="0.2"/>
      </c:valAx>
      <c:spPr>
        <a:noFill/>
        <a:ln>
          <a:solidFill>
            <a:srgbClr val="4472C4">
              <a:lumMod val="40000"/>
              <a:lumOff val="60000"/>
            </a:srgbClr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Bookman Old Style" pitchFamily="18" charset="0"/>
        </a:defRPr>
      </a:pPr>
      <a:endParaRPr lang="it-IT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7.3844634407870197E-3"/>
          <c:y val="2.0894199342507257E-2"/>
          <c:w val="0.98170982783816252"/>
          <c:h val="0.7563700161987627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tables!$H$60</c:f>
              <c:strCache>
                <c:ptCount val="1"/>
                <c:pt idx="0">
                  <c:v>Lo conosco e penso di sapere cosa sia</c:v>
                </c:pt>
              </c:strCache>
            </c:strRef>
          </c:tx>
          <c:spPr>
            <a:solidFill>
              <a:srgbClr val="81BC5B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invertIfNegative val="0"/>
          <c:dLbls>
            <c:dLbl>
              <c:idx val="0"/>
              <c:numFmt formatCode="0.0%" sourceLinked="0"/>
              <c:spPr>
                <a:solidFill>
                  <a:srgbClr val="81BC5B"/>
                </a:solidFill>
                <a:ln>
                  <a:noFill/>
                </a:ln>
                <a:effectLst/>
              </c:spPr>
              <c:txPr>
                <a:bodyPr wrap="square" lIns="0" tIns="0" rIns="0" bIns="0" anchor="ctr">
                  <a:sp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9281-4DEE-BBB2-CB328E87003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281-4DEE-BBB2-CB328E87003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281-4DEE-BBB2-CB328E87003F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281-4DEE-BBB2-CB328E87003F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281-4DEE-BBB2-CB328E87003F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281-4DEE-BBB2-CB328E87003F}"/>
                </c:ext>
              </c:extLst>
            </c:dLbl>
            <c:numFmt formatCode="0%" sourceLinked="0"/>
            <c:spPr>
              <a:solidFill>
                <a:srgbClr val="81BC5B"/>
              </a:solidFill>
              <a:ln>
                <a:noFill/>
              </a:ln>
              <a:effectLst/>
            </c:spPr>
            <c:txPr>
              <a:bodyPr wrap="square" lIns="0" tIns="0" rIns="0" bIns="0" anchor="ctr">
                <a:spAutoFit/>
              </a:bodyPr>
              <a:lstStyle/>
              <a:p>
                <a:pPr>
                  <a:defRPr sz="1000"/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strRef>
              <c:f>tables!$I$1:$AB$1</c:f>
              <c:strCache>
                <c:ptCount val="20"/>
                <c:pt idx="0">
                  <c:v>Totale</c:v>
                </c:pt>
                <c:pt idx="2">
                  <c:v>Donne</c:v>
                </c:pt>
                <c:pt idx="3">
                  <c:v>Uomini</c:v>
                </c:pt>
                <c:pt idx="5">
                  <c:v>18-21</c:v>
                </c:pt>
                <c:pt idx="6">
                  <c:v>22-25</c:v>
                </c:pt>
                <c:pt idx="7">
                  <c:v>26-29</c:v>
                </c:pt>
                <c:pt idx="9">
                  <c:v>Donne 18-21</c:v>
                </c:pt>
                <c:pt idx="10">
                  <c:v>Donne 22-25</c:v>
                </c:pt>
                <c:pt idx="11">
                  <c:v>Donne 26-29</c:v>
                </c:pt>
                <c:pt idx="13">
                  <c:v>Uomini 18-21</c:v>
                </c:pt>
                <c:pt idx="14">
                  <c:v>Uomini 22-25</c:v>
                </c:pt>
                <c:pt idx="15">
                  <c:v>Uomini 26-29</c:v>
                </c:pt>
                <c:pt idx="17">
                  <c:v>Vax: no</c:v>
                </c:pt>
                <c:pt idx="18">
                  <c:v>Vax: possibile</c:v>
                </c:pt>
                <c:pt idx="19">
                  <c:v>Vax: fatto</c:v>
                </c:pt>
              </c:strCache>
            </c:strRef>
          </c:cat>
          <c:val>
            <c:numRef>
              <c:f>tables!$I$60:$AB$60</c:f>
              <c:numCache>
                <c:formatCode>General</c:formatCode>
                <c:ptCount val="20"/>
                <c:pt idx="0" formatCode="0.0%">
                  <c:v>0.60760000000000003</c:v>
                </c:pt>
                <c:pt idx="2" formatCode="0%">
                  <c:v>0.73760000000000003</c:v>
                </c:pt>
                <c:pt idx="3" formatCode="0%">
                  <c:v>0.48350000000000004</c:v>
                </c:pt>
                <c:pt idx="5" formatCode="0%">
                  <c:v>0.51690000000000003</c:v>
                </c:pt>
                <c:pt idx="6" formatCode="0%">
                  <c:v>0.61890000000000001</c:v>
                </c:pt>
                <c:pt idx="7" formatCode="0%">
                  <c:v>0.68480000000000008</c:v>
                </c:pt>
                <c:pt idx="9" formatCode="0%">
                  <c:v>0.66</c:v>
                </c:pt>
                <c:pt idx="10" formatCode="0%">
                  <c:v>0.74620000000000009</c:v>
                </c:pt>
                <c:pt idx="11" formatCode="0%">
                  <c:v>0.80319999999999991</c:v>
                </c:pt>
                <c:pt idx="13" formatCode="0%">
                  <c:v>0.38179999999999997</c:v>
                </c:pt>
                <c:pt idx="14" formatCode="0%">
                  <c:v>0.49990000000000001</c:v>
                </c:pt>
                <c:pt idx="15" formatCode="0%">
                  <c:v>0.56820000000000004</c:v>
                </c:pt>
                <c:pt idx="17" formatCode="0%">
                  <c:v>0.57100000000000006</c:v>
                </c:pt>
                <c:pt idx="18" formatCode="0%">
                  <c:v>0.56380000000000008</c:v>
                </c:pt>
                <c:pt idx="19" formatCode="0%">
                  <c:v>0.80220000000000002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81-4DEE-BBB2-CB328E87003F}"/>
            </c:ext>
          </c:extLst>
        </c:ser>
        <c:ser>
          <c:idx val="1"/>
          <c:order val="1"/>
          <c:tx>
            <c:strRef>
              <c:f>tables!$H$61</c:f>
              <c:strCache>
                <c:ptCount val="1"/>
                <c:pt idx="0">
                  <c:v>L’ho solo sentito nominare, non so cosa sia</c:v>
                </c:pt>
              </c:strCache>
            </c:strRef>
          </c:tx>
          <c:spPr>
            <a:solidFill>
              <a:srgbClr val="CCE8BA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invertIfNegative val="0"/>
          <c:dLbls>
            <c:dLbl>
              <c:idx val="0"/>
              <c:numFmt formatCode="0.0%" sourceLinked="0"/>
              <c:spPr>
                <a:solidFill>
                  <a:srgbClr val="CCE8BA"/>
                </a:solidFill>
                <a:ln>
                  <a:noFill/>
                </a:ln>
                <a:effectLst/>
              </c:spPr>
              <c:txPr>
                <a:bodyPr wrap="square" lIns="0" tIns="0" rIns="0" bIns="0" anchor="ctr">
                  <a:sp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9281-4DEE-BBB2-CB328E87003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281-4DEE-BBB2-CB328E87003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281-4DEE-BBB2-CB328E87003F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281-4DEE-BBB2-CB328E87003F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281-4DEE-BBB2-CB328E87003F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281-4DEE-BBB2-CB328E87003F}"/>
                </c:ext>
              </c:extLst>
            </c:dLbl>
            <c:numFmt formatCode="0%" sourceLinked="0"/>
            <c:spPr>
              <a:solidFill>
                <a:srgbClr val="CCE8BA"/>
              </a:solidFill>
              <a:ln>
                <a:noFill/>
              </a:ln>
              <a:effectLst/>
            </c:spPr>
            <c:txPr>
              <a:bodyPr wrap="square" lIns="0" tIns="0" rIns="0" bIns="0" anchor="ctr">
                <a:spAutoFit/>
              </a:bodyPr>
              <a:lstStyle/>
              <a:p>
                <a:pPr>
                  <a:defRPr sz="1000"/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strRef>
              <c:f>tables!$I$1:$AB$1</c:f>
              <c:strCache>
                <c:ptCount val="20"/>
                <c:pt idx="0">
                  <c:v>Totale</c:v>
                </c:pt>
                <c:pt idx="2">
                  <c:v>Donne</c:v>
                </c:pt>
                <c:pt idx="3">
                  <c:v>Uomini</c:v>
                </c:pt>
                <c:pt idx="5">
                  <c:v>18-21</c:v>
                </c:pt>
                <c:pt idx="6">
                  <c:v>22-25</c:v>
                </c:pt>
                <c:pt idx="7">
                  <c:v>26-29</c:v>
                </c:pt>
                <c:pt idx="9">
                  <c:v>Donne 18-21</c:v>
                </c:pt>
                <c:pt idx="10">
                  <c:v>Donne 22-25</c:v>
                </c:pt>
                <c:pt idx="11">
                  <c:v>Donne 26-29</c:v>
                </c:pt>
                <c:pt idx="13">
                  <c:v>Uomini 18-21</c:v>
                </c:pt>
                <c:pt idx="14">
                  <c:v>Uomini 22-25</c:v>
                </c:pt>
                <c:pt idx="15">
                  <c:v>Uomini 26-29</c:v>
                </c:pt>
                <c:pt idx="17">
                  <c:v>Vax: no</c:v>
                </c:pt>
                <c:pt idx="18">
                  <c:v>Vax: possibile</c:v>
                </c:pt>
                <c:pt idx="19">
                  <c:v>Vax: fatto</c:v>
                </c:pt>
              </c:strCache>
            </c:strRef>
          </c:cat>
          <c:val>
            <c:numRef>
              <c:f>tables!$I$61:$AB$61</c:f>
              <c:numCache>
                <c:formatCode>General</c:formatCode>
                <c:ptCount val="20"/>
                <c:pt idx="0" formatCode="0.0%">
                  <c:v>0.33270000000000005</c:v>
                </c:pt>
                <c:pt idx="2" formatCode="0%">
                  <c:v>0.2394</c:v>
                </c:pt>
                <c:pt idx="3" formatCode="0%">
                  <c:v>0.42180000000000001</c:v>
                </c:pt>
                <c:pt idx="5" formatCode="0%">
                  <c:v>0.3896</c:v>
                </c:pt>
                <c:pt idx="6" formatCode="0%">
                  <c:v>0.33229999999999998</c:v>
                </c:pt>
                <c:pt idx="7" formatCode="0%">
                  <c:v>0.27779999999999999</c:v>
                </c:pt>
                <c:pt idx="9" formatCode="0%">
                  <c:v>0.3009</c:v>
                </c:pt>
                <c:pt idx="10" formatCode="0%">
                  <c:v>0.24230000000000002</c:v>
                </c:pt>
                <c:pt idx="11" formatCode="0%">
                  <c:v>0.17809999999999998</c:v>
                </c:pt>
                <c:pt idx="13" formatCode="0%">
                  <c:v>0.4733</c:v>
                </c:pt>
                <c:pt idx="14" formatCode="0%">
                  <c:v>0.41639999999999999</c:v>
                </c:pt>
                <c:pt idx="15" formatCode="0%">
                  <c:v>0.376</c:v>
                </c:pt>
                <c:pt idx="17" formatCode="0%">
                  <c:v>0.42899999999999999</c:v>
                </c:pt>
                <c:pt idx="18" formatCode="0%">
                  <c:v>0.43619999999999998</c:v>
                </c:pt>
                <c:pt idx="19" formatCode="0%">
                  <c:v>0.1978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281-4DEE-BBB2-CB328E87003F}"/>
            </c:ext>
          </c:extLst>
        </c:ser>
        <c:ser>
          <c:idx val="2"/>
          <c:order val="2"/>
          <c:tx>
            <c:strRef>
              <c:f>tables!$H$62</c:f>
              <c:strCache>
                <c:ptCount val="1"/>
                <c:pt idx="0">
                  <c:v>Non l’ho mai sentito nominare</c:v>
                </c:pt>
              </c:strCache>
            </c:strRef>
          </c:tx>
          <c:spPr>
            <a:solidFill>
              <a:srgbClr val="E05F5F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invertIfNegative val="0"/>
          <c:dLbls>
            <c:dLbl>
              <c:idx val="0"/>
              <c:numFmt formatCode="0.0%" sourceLinked="0"/>
              <c:spPr>
                <a:solidFill>
                  <a:srgbClr val="E05F5F"/>
                </a:solidFill>
                <a:ln>
                  <a:noFill/>
                </a:ln>
                <a:effectLst/>
              </c:spPr>
              <c:txPr>
                <a:bodyPr wrap="square" lIns="0" tIns="0" rIns="0" bIns="0" anchor="ctr">
                  <a:sp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E-9281-4DEE-BBB2-CB328E87003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281-4DEE-BBB2-CB328E87003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281-4DEE-BBB2-CB328E87003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281-4DEE-BBB2-CB328E87003F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281-4DEE-BBB2-CB328E87003F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281-4DEE-BBB2-CB328E87003F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281-4DEE-BBB2-CB328E87003F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281-4DEE-BBB2-CB328E87003F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9281-4DEE-BBB2-CB328E87003F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281-4DEE-BBB2-CB328E87003F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281-4DEE-BBB2-CB328E87003F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281-4DEE-BBB2-CB328E87003F}"/>
                </c:ext>
              </c:extLst>
            </c:dLbl>
            <c:numFmt formatCode="0%" sourceLinked="0"/>
            <c:spPr>
              <a:solidFill>
                <a:srgbClr val="E05F5F"/>
              </a:solidFill>
              <a:ln>
                <a:noFill/>
              </a:ln>
              <a:effectLst/>
            </c:spPr>
            <c:txPr>
              <a:bodyPr wrap="square" lIns="0" tIns="0" rIns="0" bIns="0" anchor="ctr">
                <a:spAutoFit/>
              </a:bodyPr>
              <a:lstStyle/>
              <a:p>
                <a:pPr>
                  <a:defRPr sz="1000"/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strRef>
              <c:f>tables!$I$1:$AB$1</c:f>
              <c:strCache>
                <c:ptCount val="20"/>
                <c:pt idx="0">
                  <c:v>Totale</c:v>
                </c:pt>
                <c:pt idx="2">
                  <c:v>Donne</c:v>
                </c:pt>
                <c:pt idx="3">
                  <c:v>Uomini</c:v>
                </c:pt>
                <c:pt idx="5">
                  <c:v>18-21</c:v>
                </c:pt>
                <c:pt idx="6">
                  <c:v>22-25</c:v>
                </c:pt>
                <c:pt idx="7">
                  <c:v>26-29</c:v>
                </c:pt>
                <c:pt idx="9">
                  <c:v>Donne 18-21</c:v>
                </c:pt>
                <c:pt idx="10">
                  <c:v>Donne 22-25</c:v>
                </c:pt>
                <c:pt idx="11">
                  <c:v>Donne 26-29</c:v>
                </c:pt>
                <c:pt idx="13">
                  <c:v>Uomini 18-21</c:v>
                </c:pt>
                <c:pt idx="14">
                  <c:v>Uomini 22-25</c:v>
                </c:pt>
                <c:pt idx="15">
                  <c:v>Uomini 26-29</c:v>
                </c:pt>
                <c:pt idx="17">
                  <c:v>Vax: no</c:v>
                </c:pt>
                <c:pt idx="18">
                  <c:v>Vax: possibile</c:v>
                </c:pt>
                <c:pt idx="19">
                  <c:v>Vax: fatto</c:v>
                </c:pt>
              </c:strCache>
            </c:strRef>
          </c:cat>
          <c:val>
            <c:numRef>
              <c:f>tables!$I$62:$AB$62</c:f>
              <c:numCache>
                <c:formatCode>General</c:formatCode>
                <c:ptCount val="20"/>
                <c:pt idx="0" formatCode="0.0%">
                  <c:v>5.9699999999999996E-2</c:v>
                </c:pt>
                <c:pt idx="2" formatCode="0%">
                  <c:v>2.3E-2</c:v>
                </c:pt>
                <c:pt idx="3" formatCode="0%">
                  <c:v>9.4700000000000006E-2</c:v>
                </c:pt>
                <c:pt idx="5" formatCode="0%">
                  <c:v>9.35E-2</c:v>
                </c:pt>
                <c:pt idx="6" formatCode="0%">
                  <c:v>4.8799999999999996E-2</c:v>
                </c:pt>
                <c:pt idx="7" formatCode="0%">
                  <c:v>3.7400000000000003E-2</c:v>
                </c:pt>
                <c:pt idx="9" formatCode="0%">
                  <c:v>3.9100000000000003E-2</c:v>
                </c:pt>
                <c:pt idx="10" formatCode="0%">
                  <c:v>1.15E-2</c:v>
                </c:pt>
                <c:pt idx="11" formatCode="0%">
                  <c:v>1.8700000000000001E-2</c:v>
                </c:pt>
                <c:pt idx="13" formatCode="0%">
                  <c:v>0.1449</c:v>
                </c:pt>
                <c:pt idx="14" formatCode="0%">
                  <c:v>8.3699999999999997E-2</c:v>
                </c:pt>
                <c:pt idx="15" formatCode="0%">
                  <c:v>5.5800000000000002E-2</c:v>
                </c:pt>
                <c:pt idx="17" formatCode="0%">
                  <c:v>0</c:v>
                </c:pt>
                <c:pt idx="18" formatCode="0%">
                  <c:v>0</c:v>
                </c:pt>
                <c:pt idx="19" formatCode="0%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9281-4DEE-BBB2-CB328E87003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617307136"/>
        <c:axId val="618617472"/>
      </c:barChart>
      <c:catAx>
        <c:axId val="617307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1620000"/>
          <a:lstStyle/>
          <a:p>
            <a:pPr>
              <a:defRPr sz="1000" b="1"/>
            </a:pPr>
            <a:endParaRPr lang="it-IT"/>
          </a:p>
        </c:txPr>
        <c:crossAx val="618617472"/>
        <c:crosses val="autoZero"/>
        <c:auto val="1"/>
        <c:lblAlgn val="ctr"/>
        <c:lblOffset val="100"/>
        <c:noMultiLvlLbl val="0"/>
      </c:catAx>
      <c:valAx>
        <c:axId val="618617472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617307136"/>
        <c:crosses val="autoZero"/>
        <c:crossBetween val="between"/>
        <c:majorUnit val="0.2"/>
        <c:minorUnit val="0.1"/>
      </c:valAx>
    </c:plotArea>
    <c:legend>
      <c:legendPos val="b"/>
      <c:layout>
        <c:manualLayout>
          <c:xMode val="edge"/>
          <c:yMode val="edge"/>
          <c:x val="0"/>
          <c:y val="0.81729421105642064"/>
          <c:w val="0.99493218977229425"/>
          <c:h val="0.18267864293655958"/>
        </c:manualLayout>
      </c:layout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Bookman Old Style" pitchFamily="18" charset="0"/>
        </a:defRPr>
      </a:pPr>
      <a:endParaRPr lang="it-IT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'Dom4001'!$B$1</c:f>
              <c:strCache>
                <c:ptCount val="1"/>
                <c:pt idx="0">
                  <c:v>vera</c:v>
                </c:pt>
              </c:strCache>
            </c:strRef>
          </c:tx>
          <c:spPr>
            <a:solidFill>
              <a:srgbClr val="77A9BF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'Dom4001'!$A$2:$A$10</c:f>
              <c:strCache>
                <c:ptCount val="9"/>
                <c:pt idx="0">
                  <c:v>Esistono diversi tipi di HPV, alcuni sono più pericolosi perché aumentano il rischio di sviluppare tumori</c:v>
                </c:pt>
                <c:pt idx="1">
                  <c:v>Un rapporto sessuale orale può trasmettere l’infezione del virus HPV</c:v>
                </c:pt>
                <c:pt idx="2">
                  <c:v>L’infezione da HPV è molto comune</c:v>
                </c:pt>
                <c:pt idx="3">
                  <c:v>La trasmissione di HPV avviene attraverso il contatto, sia diretto che indiretto, con particelle virali presenti all’interno di liquidi corporei, come saliva e sangue</c:v>
                </c:pt>
                <c:pt idx="4">
                  <c:v>Per trasmettere l'infezione può essere sufficiente un semplice contatto nell'area genitale (rapporto sessuale non completo, ad esempio senza penetrazione)</c:v>
                </c:pt>
                <c:pt idx="5">
                  <c:v>Il preservativo è completamente efficace nel prevenire l’infezione da HPV</c:v>
                </c:pt>
                <c:pt idx="6">
                  <c:v>Si stima che circa l’80% delle persone sessualmente attive entri in contatto col virus HPV nel corso della vita</c:v>
                </c:pt>
                <c:pt idx="7">
                  <c:v>Circa 1 maschio su 3 di età superiore ai 15 anni è infetto da almeno un tipo di papillomavirus umano genitale</c:v>
                </c:pt>
                <c:pt idx="8">
                  <c:v>L'infezione da HPV si può trasmettere con colpi di tosse o starnuti</c:v>
                </c:pt>
              </c:strCache>
            </c:strRef>
          </c:cat>
          <c:val>
            <c:numRef>
              <c:f>'Dom4001'!$B$2:$B$10</c:f>
              <c:numCache>
                <c:formatCode>0.0%</c:formatCode>
                <c:ptCount val="9"/>
                <c:pt idx="0">
                  <c:v>0.56989212036132797</c:v>
                </c:pt>
                <c:pt idx="1">
                  <c:v>0.543571014404297</c:v>
                </c:pt>
                <c:pt idx="2">
                  <c:v>0.52954517364502007</c:v>
                </c:pt>
                <c:pt idx="3">
                  <c:v>0.49593715667724603</c:v>
                </c:pt>
                <c:pt idx="4">
                  <c:v>0.47395790100097701</c:v>
                </c:pt>
                <c:pt idx="5">
                  <c:v>0.41446495056152299</c:v>
                </c:pt>
                <c:pt idx="6">
                  <c:v>0.33805732727050802</c:v>
                </c:pt>
                <c:pt idx="7">
                  <c:v>0.28287521362304702</c:v>
                </c:pt>
                <c:pt idx="8">
                  <c:v>0.134156789779663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DC-4F0E-ACCF-795E39BDB447}"/>
            </c:ext>
          </c:extLst>
        </c:ser>
        <c:ser>
          <c:idx val="1"/>
          <c:order val="1"/>
          <c:tx>
            <c:strRef>
              <c:f>'Dom4001'!$C$1</c:f>
              <c:strCache>
                <c:ptCount val="1"/>
                <c:pt idx="0">
                  <c:v>non so</c:v>
                </c:pt>
              </c:strCache>
            </c:strRef>
          </c:tx>
          <c:spPr>
            <a:solidFill>
              <a:srgbClr val="A6A6A6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/>
          </c:spPr>
          <c:invertIfNegative val="0"/>
          <c:dLbls>
            <c:numFmt formatCode="0.0%" sourceLinked="0"/>
            <c:spPr>
              <a:solidFill>
                <a:srgbClr val="A6A6A6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'Dom4001'!$A$2:$A$10</c:f>
              <c:strCache>
                <c:ptCount val="9"/>
                <c:pt idx="0">
                  <c:v>Esistono diversi tipi di HPV, alcuni sono più pericolosi perché aumentano il rischio di sviluppare tumori</c:v>
                </c:pt>
                <c:pt idx="1">
                  <c:v>Un rapporto sessuale orale può trasmettere l’infezione del virus HPV</c:v>
                </c:pt>
                <c:pt idx="2">
                  <c:v>L’infezione da HPV è molto comune</c:v>
                </c:pt>
                <c:pt idx="3">
                  <c:v>La trasmissione di HPV avviene attraverso il contatto, sia diretto che indiretto, con particelle virali presenti all’interno di liquidi corporei, come saliva e sangue</c:v>
                </c:pt>
                <c:pt idx="4">
                  <c:v>Per trasmettere l'infezione può essere sufficiente un semplice contatto nell'area genitale (rapporto sessuale non completo, ad esempio senza penetrazione)</c:v>
                </c:pt>
                <c:pt idx="5">
                  <c:v>Il preservativo è completamente efficace nel prevenire l’infezione da HPV</c:v>
                </c:pt>
                <c:pt idx="6">
                  <c:v>Si stima che circa l’80% delle persone sessualmente attive entri in contatto col virus HPV nel corso della vita</c:v>
                </c:pt>
                <c:pt idx="7">
                  <c:v>Circa 1 maschio su 3 di età superiore ai 15 anni è infetto da almeno un tipo di papillomavirus umano genitale</c:v>
                </c:pt>
                <c:pt idx="8">
                  <c:v>L'infezione da HPV si può trasmettere con colpi di tosse o starnuti</c:v>
                </c:pt>
              </c:strCache>
            </c:strRef>
          </c:cat>
          <c:val>
            <c:numRef>
              <c:f>'Dom4001'!$C$2:$C$10</c:f>
              <c:numCache>
                <c:formatCode>0.0%</c:formatCode>
                <c:ptCount val="9"/>
                <c:pt idx="0">
                  <c:v>0.352821388244629</c:v>
                </c:pt>
                <c:pt idx="1">
                  <c:v>0.29838212966918898</c:v>
                </c:pt>
                <c:pt idx="2">
                  <c:v>0.33127998352050803</c:v>
                </c:pt>
                <c:pt idx="3">
                  <c:v>0.32734336853027302</c:v>
                </c:pt>
                <c:pt idx="4">
                  <c:v>0.32336891174316401</c:v>
                </c:pt>
                <c:pt idx="5">
                  <c:v>0.27383285522460898</c:v>
                </c:pt>
                <c:pt idx="6">
                  <c:v>0.47861499786377004</c:v>
                </c:pt>
                <c:pt idx="7">
                  <c:v>0.52884395599365197</c:v>
                </c:pt>
                <c:pt idx="8">
                  <c:v>0.317283840179443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DC-4F0E-ACCF-795E39BDB447}"/>
            </c:ext>
          </c:extLst>
        </c:ser>
        <c:ser>
          <c:idx val="2"/>
          <c:order val="2"/>
          <c:tx>
            <c:strRef>
              <c:f>'Dom4001'!$D$1</c:f>
              <c:strCache>
                <c:ptCount val="1"/>
                <c:pt idx="0">
                  <c:v>falsa</c:v>
                </c:pt>
              </c:strCache>
            </c:strRef>
          </c:tx>
          <c:spPr>
            <a:solidFill>
              <a:srgbClr val="E05F5F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'Dom4001'!$A$2:$A$10</c:f>
              <c:strCache>
                <c:ptCount val="9"/>
                <c:pt idx="0">
                  <c:v>Esistono diversi tipi di HPV, alcuni sono più pericolosi perché aumentano il rischio di sviluppare tumori</c:v>
                </c:pt>
                <c:pt idx="1">
                  <c:v>Un rapporto sessuale orale può trasmettere l’infezione del virus HPV</c:v>
                </c:pt>
                <c:pt idx="2">
                  <c:v>L’infezione da HPV è molto comune</c:v>
                </c:pt>
                <c:pt idx="3">
                  <c:v>La trasmissione di HPV avviene attraverso il contatto, sia diretto che indiretto, con particelle virali presenti all’interno di liquidi corporei, come saliva e sangue</c:v>
                </c:pt>
                <c:pt idx="4">
                  <c:v>Per trasmettere l'infezione può essere sufficiente un semplice contatto nell'area genitale (rapporto sessuale non completo, ad esempio senza penetrazione)</c:v>
                </c:pt>
                <c:pt idx="5">
                  <c:v>Il preservativo è completamente efficace nel prevenire l’infezione da HPV</c:v>
                </c:pt>
                <c:pt idx="6">
                  <c:v>Si stima che circa l’80% delle persone sessualmente attive entri in contatto col virus HPV nel corso della vita</c:v>
                </c:pt>
                <c:pt idx="7">
                  <c:v>Circa 1 maschio su 3 di età superiore ai 15 anni è infetto da almeno un tipo di papillomavirus umano genitale</c:v>
                </c:pt>
                <c:pt idx="8">
                  <c:v>L'infezione da HPV si può trasmettere con colpi di tosse o starnuti</c:v>
                </c:pt>
              </c:strCache>
            </c:strRef>
          </c:cat>
          <c:val>
            <c:numRef>
              <c:f>'Dom4001'!$D$2:$D$10</c:f>
              <c:numCache>
                <c:formatCode>0.0%</c:formatCode>
                <c:ptCount val="9"/>
                <c:pt idx="0">
                  <c:v>7.7286510467529296E-2</c:v>
                </c:pt>
                <c:pt idx="1">
                  <c:v>0.15804688453674301</c:v>
                </c:pt>
                <c:pt idx="2">
                  <c:v>0.13917485237121599</c:v>
                </c:pt>
                <c:pt idx="3">
                  <c:v>0.17671947479248001</c:v>
                </c:pt>
                <c:pt idx="4">
                  <c:v>0.20267316818237302</c:v>
                </c:pt>
                <c:pt idx="5">
                  <c:v>0.31170221328735404</c:v>
                </c:pt>
                <c:pt idx="6">
                  <c:v>0.18332767486572302</c:v>
                </c:pt>
                <c:pt idx="7">
                  <c:v>0.188280849456787</c:v>
                </c:pt>
                <c:pt idx="8">
                  <c:v>0.54855937957763701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DC-4F0E-ACCF-795E39BDB4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2093091472"/>
        <c:axId val="2093084752"/>
      </c:barChart>
      <c:catAx>
        <c:axId val="209309147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900" b="1"/>
            </a:pPr>
            <a:endParaRPr lang="it-IT"/>
          </a:p>
        </c:txPr>
        <c:crossAx val="2093084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93084752"/>
        <c:scaling>
          <c:orientation val="minMax"/>
          <c:max val="1"/>
          <c:min val="0"/>
        </c:scaling>
        <c:delete val="1"/>
        <c:axPos val="t"/>
        <c:majorGridlines>
          <c:spPr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</c:spPr>
        </c:majorGridlines>
        <c:minorGridlines>
          <c:spPr>
            <a:ln w="9525" cap="flat" cmpd="sng" algn="ctr">
              <a:solidFill>
                <a:srgbClr val="0070C0"/>
              </a:solidFill>
              <a:prstDash val="sysDot"/>
              <a:round/>
              <a:headEnd type="none" w="med" len="med"/>
              <a:tailEnd type="none" w="med" len="med"/>
            </a:ln>
          </c:spPr>
        </c:minorGridlines>
        <c:numFmt formatCode="0%" sourceLinked="1"/>
        <c:majorTickMark val="out"/>
        <c:minorTickMark val="none"/>
        <c:tickLblPos val="nextTo"/>
        <c:crossAx val="2093091472"/>
        <c:crossesAt val="1"/>
        <c:crossBetween val="between"/>
        <c:majorUnit val="0.5"/>
        <c:minorUnit val="0.2"/>
      </c:valAx>
      <c:spPr>
        <a:noFill/>
        <a:ln w="12700">
          <a:solidFill>
            <a:srgbClr val="808080"/>
          </a:solidFill>
          <a:prstDash val="solid"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:spPr>
    </c:plotArea>
    <c:legend>
      <c:legendPos val="b"/>
      <c:layout>
        <c:manualLayout>
          <c:xMode val="edge"/>
          <c:yMode val="edge"/>
          <c:x val="5.326388918013937E-2"/>
          <c:y val="0.9516562519228422"/>
          <c:w val="0.63982058649354079"/>
          <c:h val="3.5807228471653484E-2"/>
        </c:manualLayout>
      </c:layout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effectLst/>
  </c:spPr>
  <c:txPr>
    <a:bodyPr/>
    <a:lstStyle/>
    <a:p>
      <a:pPr>
        <a:defRPr sz="1000" u="none" strike="noStrike" baseline="0">
          <a:latin typeface="Bookman Old Style"/>
          <a:ea typeface="Bookman Old Style"/>
          <a:cs typeface="Bookman Old Style"/>
        </a:defRPr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977903255111882"/>
          <c:y val="4.6585556103760681E-2"/>
          <c:w val="0.57893536113497257"/>
          <c:h val="0.95341444389623931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100000">
                  <a:srgbClr val="93D050"/>
                </a:gs>
                <a:gs pos="0">
                  <a:srgbClr val="006600"/>
                </a:gs>
              </a:gsLst>
              <a:lin ang="0" scaled="1"/>
              <a:tileRect/>
            </a:gradFill>
            <a:ln w="9525" cap="flat" cmpd="sng" algn="ctr">
              <a:solidFill>
                <a:srgbClr val="4F81BD">
                  <a:shade val="50000"/>
                  <a:shade val="95000"/>
                  <a:satMod val="105000"/>
                </a:srgbClr>
              </a:solidFill>
              <a:prstDash val="solid"/>
              <a:round/>
            </a:ln>
            <a:effectLst/>
            <a:scene3d>
              <a:camera prst="orthographicFront"/>
              <a:lightRig rig="threePt" dir="t"/>
            </a:scene3d>
            <a:sp3d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2A4C15"/>
              </a:solidFill>
              <a:ln w="9525" cap="flat" cmpd="sng" algn="ctr">
                <a:solidFill>
                  <a:srgbClr val="4F81BD">
                    <a:shade val="50000"/>
                    <a:shade val="95000"/>
                    <a:satMod val="105000"/>
                  </a:srgbClr>
                </a:solidFill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F3B-4BFD-A884-90D97B2E6434}"/>
              </c:ext>
            </c:extLst>
          </c:dPt>
          <c:dPt>
            <c:idx val="1"/>
            <c:invertIfNegative val="0"/>
            <c:bubble3D val="0"/>
            <c:spPr>
              <a:solidFill>
                <a:srgbClr val="447C1F"/>
              </a:solidFill>
              <a:ln w="9525" cap="flat" cmpd="sng" algn="ctr">
                <a:solidFill>
                  <a:srgbClr val="4F81BD">
                    <a:shade val="50000"/>
                    <a:shade val="95000"/>
                    <a:satMod val="105000"/>
                  </a:srgbClr>
                </a:solidFill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F3B-4BFD-A884-90D97B2E6434}"/>
              </c:ext>
            </c:extLst>
          </c:dPt>
          <c:dPt>
            <c:idx val="2"/>
            <c:invertIfNegative val="0"/>
            <c:bubble3D val="0"/>
            <c:spPr>
              <a:solidFill>
                <a:srgbClr val="81BC5B"/>
              </a:solidFill>
              <a:ln w="9525" cap="flat" cmpd="sng" algn="ctr">
                <a:solidFill>
                  <a:srgbClr val="4F81BD">
                    <a:shade val="50000"/>
                    <a:shade val="95000"/>
                    <a:satMod val="105000"/>
                  </a:srgbClr>
                </a:solidFill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F3B-4BFD-A884-90D97B2E6434}"/>
              </c:ext>
            </c:extLst>
          </c:dPt>
          <c:dPt>
            <c:idx val="3"/>
            <c:invertIfNegative val="0"/>
            <c:bubble3D val="0"/>
            <c:spPr>
              <a:solidFill>
                <a:srgbClr val="CCE8BA"/>
              </a:solidFill>
              <a:ln w="9525" cap="flat" cmpd="sng" algn="ctr">
                <a:solidFill>
                  <a:srgbClr val="4F81BD">
                    <a:shade val="50000"/>
                    <a:shade val="95000"/>
                    <a:satMod val="105000"/>
                  </a:srgbClr>
                </a:solidFill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F3B-4BFD-A884-90D97B2E6434}"/>
              </c:ext>
            </c:extLst>
          </c:dPt>
          <c:dPt>
            <c:idx val="4"/>
            <c:invertIfNegative val="0"/>
            <c:bubble3D val="0"/>
            <c:spPr>
              <a:solidFill>
                <a:srgbClr val="E3ECDC"/>
              </a:solidFill>
              <a:ln w="9525" cap="flat" cmpd="sng" algn="ctr">
                <a:solidFill>
                  <a:srgbClr val="4EA72E">
                    <a:lumMod val="40000"/>
                    <a:lumOff val="60000"/>
                  </a:srgbClr>
                </a:solidFill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6F3B-4BFD-A884-90D97B2E6434}"/>
              </c:ext>
            </c:extLst>
          </c:dPt>
          <c:dPt>
            <c:idx val="5"/>
            <c:invertIfNegative val="0"/>
            <c:bubble3D val="0"/>
            <c:spPr>
              <a:solidFill>
                <a:srgbClr val="919191"/>
              </a:solidFill>
              <a:ln w="9525" cap="flat" cmpd="sng" algn="ctr">
                <a:solidFill>
                  <a:srgbClr val="4F81BD">
                    <a:shade val="50000"/>
                    <a:shade val="95000"/>
                    <a:satMod val="105000"/>
                  </a:srgbClr>
                </a:solidFill>
                <a:prstDash val="solid"/>
                <a:round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6F3B-4BFD-A884-90D97B2E6434}"/>
              </c:ext>
            </c:extLst>
          </c:dPt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3B-4BFD-A884-90D97B2E6434}"/>
                </c:ext>
              </c:extLst>
            </c:dLbl>
            <c:dLbl>
              <c:idx val="1"/>
              <c:layout>
                <c:manualLayout>
                  <c:x val="-1.00077280462921E-1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F3B-4BFD-A884-90D97B2E643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>
                    <a:noFill/>
                  </a14:hiddenLine>
                </a:ext>
              </a:extLst>
            </c:spPr>
            <c:txPr>
              <a:bodyPr lIns="0" tIns="0" rIns="0" bIns="0"/>
              <a:lstStyle/>
              <a:p>
                <a:pPr>
                  <a:defRPr sz="1000" b="1" i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tables!$F$116:$F$121</c:f>
              <c:strCache>
                <c:ptCount val="6"/>
                <c:pt idx="0">
                  <c:v>effettuare una vaccinazione specifica contro HPV</c:v>
                </c:pt>
                <c:pt idx="1">
                  <c:v>effettuare periodicamente una visita ginecologica e PAP test</c:v>
                </c:pt>
                <c:pt idx="2">
                  <c:v>l’utilizzo del preservativo per evitare del tutto il contagio</c:v>
                </c:pt>
                <c:pt idx="3">
                  <c:v>curare la propria igiene intima e quella del cavo orale</c:v>
                </c:pt>
                <c:pt idx="4">
                  <c:v>avere uno stile di vita attivo e un’alimentazione equilibrata</c:v>
                </c:pt>
                <c:pt idx="5">
                  <c:v>non so</c:v>
                </c:pt>
              </c:strCache>
            </c:strRef>
          </c:cat>
          <c:val>
            <c:numRef>
              <c:f>tables!$G$116:$G$121</c:f>
              <c:numCache>
                <c:formatCode>0.0%</c:formatCode>
                <c:ptCount val="6"/>
                <c:pt idx="0">
                  <c:v>0.60549999999999993</c:v>
                </c:pt>
                <c:pt idx="1">
                  <c:v>0.58119999999999994</c:v>
                </c:pt>
                <c:pt idx="2">
                  <c:v>0.53539999999999999</c:v>
                </c:pt>
                <c:pt idx="3">
                  <c:v>0.51180000000000003</c:v>
                </c:pt>
                <c:pt idx="4">
                  <c:v>0.23870000000000002</c:v>
                </c:pt>
                <c:pt idx="5">
                  <c:v>4.1900000000000007E-2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F3B-4BFD-A884-90D97B2E643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183892224"/>
        <c:axId val="183910400"/>
      </c:barChart>
      <c:catAx>
        <c:axId val="18389222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it-IT"/>
          </a:p>
        </c:txPr>
        <c:crossAx val="183910400"/>
        <c:crosses val="autoZero"/>
        <c:auto val="1"/>
        <c:lblAlgn val="ctr"/>
        <c:lblOffset val="100"/>
        <c:noMultiLvlLbl val="0"/>
      </c:catAx>
      <c:valAx>
        <c:axId val="183910400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5B9BD5">
                  <a:lumMod val="60000"/>
                  <a:lumOff val="40000"/>
                </a:srgbClr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it-IT"/>
          </a:p>
        </c:txPr>
        <c:crossAx val="183892224"/>
        <c:crosses val="autoZero"/>
        <c:crossBetween val="between"/>
        <c:majorUnit val="0.2"/>
      </c:valAx>
      <c:spPr>
        <a:noFill/>
        <a:ln>
          <a:solidFill>
            <a:srgbClr val="4472C4">
              <a:lumMod val="40000"/>
              <a:lumOff val="60000"/>
            </a:srgbClr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Bookman Old Style" pitchFamily="18" charset="0"/>
        </a:defRPr>
      </a:pPr>
      <a:endParaRPr lang="it-IT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'Dom7002'!$B$1</c:f>
              <c:strCache>
                <c:ptCount val="1"/>
                <c:pt idx="0">
                  <c:v>Vera</c:v>
                </c:pt>
              </c:strCache>
            </c:strRef>
          </c:tx>
          <c:spPr>
            <a:solidFill>
              <a:srgbClr val="77A9BF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'Dom7002'!$A$2:$A$11</c:f>
              <c:strCache>
                <c:ptCount val="10"/>
                <c:pt idx="0">
                  <c:v>Le formazioni pre-tumorali della cervice uterina da HPV, se individuate precocemente, possono essere curate efficacemente prima che evolvano in tumore</c:v>
                </c:pt>
                <c:pt idx="1">
                  <c:v>In base al ceppo di HPV che causa l’infezione possono comparire diversi sintomi, tra cui verruche su mani, piedi, viso e genitali ed escrescenze a livello delle mucose genitali e orali, chiamate papillomi o condilomi</c:v>
                </c:pt>
                <c:pt idx="2">
                  <c:v>HPV ha un ruolo anche in altri tipi di tumori, non solo femminili e non solo dell’apparato genitale</c:v>
                </c:pt>
                <c:pt idx="3">
                  <c:v>Generalmente, l’infezione da HPV è sintomatica (dà dolore, problemi, …) e non scompare spontaneamente</c:v>
                </c:pt>
                <c:pt idx="4">
                  <c:v>È la causa dell’insorgenza della quasi totalità dei casi di tumore alla cervice uterina</c:v>
                </c:pt>
                <c:pt idx="5">
                  <c:v>La maggior parte delle persone che vengono a contatto con il Papilloma virus va incontro allo sviluppo di un tumore</c:v>
                </c:pt>
                <c:pt idx="6">
                  <c:v>Nei maschi l'orofaringe rappresenta la sede nella quale si sviluppa il maggior numero di tumori correlati al Papilloma virus</c:v>
                </c:pt>
                <c:pt idx="7">
                  <c:v>Il virus HPV è una delle cause dei tumori dell'ano</c:v>
                </c:pt>
                <c:pt idx="8">
                  <c:v>Il virus HPV non è una delle cause dei tumori del pene</c:v>
                </c:pt>
                <c:pt idx="9">
                  <c:v>Esiste un solo virus HPV, non ci sono ‘tipi’ o ‘ceppi’ differenti</c:v>
                </c:pt>
              </c:strCache>
            </c:strRef>
          </c:cat>
          <c:val>
            <c:numRef>
              <c:f>'Dom7002'!$B$2:$B$11</c:f>
              <c:numCache>
                <c:formatCode>0.0%</c:formatCode>
                <c:ptCount val="10"/>
                <c:pt idx="0">
                  <c:v>0.52689579010009802</c:v>
                </c:pt>
                <c:pt idx="1">
                  <c:v>0.465568161010742</c:v>
                </c:pt>
                <c:pt idx="2">
                  <c:v>0.41632030487060495</c:v>
                </c:pt>
                <c:pt idx="3">
                  <c:v>0.37947067260742201</c:v>
                </c:pt>
                <c:pt idx="4">
                  <c:v>0.32762023925781297</c:v>
                </c:pt>
                <c:pt idx="5">
                  <c:v>0.27311370849609401</c:v>
                </c:pt>
                <c:pt idx="6">
                  <c:v>0.27229804992675799</c:v>
                </c:pt>
                <c:pt idx="7">
                  <c:v>0.25072366714477501</c:v>
                </c:pt>
                <c:pt idx="8">
                  <c:v>0.17593797683715798</c:v>
                </c:pt>
                <c:pt idx="9">
                  <c:v>0.13825387954711899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1D-4024-A368-9A0505C6334D}"/>
            </c:ext>
          </c:extLst>
        </c:ser>
        <c:ser>
          <c:idx val="1"/>
          <c:order val="1"/>
          <c:tx>
            <c:strRef>
              <c:f>'Dom7002'!$C$1</c:f>
              <c:strCache>
                <c:ptCount val="1"/>
                <c:pt idx="0">
                  <c:v>Non so</c:v>
                </c:pt>
              </c:strCache>
            </c:strRef>
          </c:tx>
          <c:spPr>
            <a:solidFill>
              <a:srgbClr val="A6A6A6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/>
          </c:spPr>
          <c:invertIfNegative val="0"/>
          <c:dLbls>
            <c:numFmt formatCode="0.0%" sourceLinked="0"/>
            <c:spPr>
              <a:solidFill>
                <a:srgbClr val="A6A6A6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'Dom7002'!$A$2:$A$11</c:f>
              <c:strCache>
                <c:ptCount val="10"/>
                <c:pt idx="0">
                  <c:v>Le formazioni pre-tumorali della cervice uterina da HPV, se individuate precocemente, possono essere curate efficacemente prima che evolvano in tumore</c:v>
                </c:pt>
                <c:pt idx="1">
                  <c:v>In base al ceppo di HPV che causa l’infezione possono comparire diversi sintomi, tra cui verruche su mani, piedi, viso e genitali ed escrescenze a livello delle mucose genitali e orali, chiamate papillomi o condilomi</c:v>
                </c:pt>
                <c:pt idx="2">
                  <c:v>HPV ha un ruolo anche in altri tipi di tumori, non solo femminili e non solo dell’apparato genitale</c:v>
                </c:pt>
                <c:pt idx="3">
                  <c:v>Generalmente, l’infezione da HPV è sintomatica (dà dolore, problemi, …) e non scompare spontaneamente</c:v>
                </c:pt>
                <c:pt idx="4">
                  <c:v>È la causa dell’insorgenza della quasi totalità dei casi di tumore alla cervice uterina</c:v>
                </c:pt>
                <c:pt idx="5">
                  <c:v>La maggior parte delle persone che vengono a contatto con il Papilloma virus va incontro allo sviluppo di un tumore</c:v>
                </c:pt>
                <c:pt idx="6">
                  <c:v>Nei maschi l'orofaringe rappresenta la sede nella quale si sviluppa il maggior numero di tumori correlati al Papilloma virus</c:v>
                </c:pt>
                <c:pt idx="7">
                  <c:v>Il virus HPV è una delle cause dei tumori dell'ano</c:v>
                </c:pt>
                <c:pt idx="8">
                  <c:v>Il virus HPV non è una delle cause dei tumori del pene</c:v>
                </c:pt>
                <c:pt idx="9">
                  <c:v>Esiste un solo virus HPV, non ci sono ‘tipi’ o ‘ceppi’ differenti</c:v>
                </c:pt>
              </c:strCache>
            </c:strRef>
          </c:cat>
          <c:val>
            <c:numRef>
              <c:f>'Dom7002'!$C$2:$C$11</c:f>
              <c:numCache>
                <c:formatCode>0.0%</c:formatCode>
                <c:ptCount val="10"/>
                <c:pt idx="0">
                  <c:v>0.38371513366699195</c:v>
                </c:pt>
                <c:pt idx="1">
                  <c:v>0.42177379608154297</c:v>
                </c:pt>
                <c:pt idx="2">
                  <c:v>0.46176151275634802</c:v>
                </c:pt>
                <c:pt idx="3">
                  <c:v>0.41777606964111302</c:v>
                </c:pt>
                <c:pt idx="4">
                  <c:v>0.50431346893310502</c:v>
                </c:pt>
                <c:pt idx="5">
                  <c:v>0.43540222167968801</c:v>
                </c:pt>
                <c:pt idx="6">
                  <c:v>0.59736629486084003</c:v>
                </c:pt>
                <c:pt idx="7">
                  <c:v>0.52366432189941403</c:v>
                </c:pt>
                <c:pt idx="8">
                  <c:v>0.51170406341552699</c:v>
                </c:pt>
                <c:pt idx="9">
                  <c:v>0.35877025604247997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1D-4024-A368-9A0505C6334D}"/>
            </c:ext>
          </c:extLst>
        </c:ser>
        <c:ser>
          <c:idx val="2"/>
          <c:order val="2"/>
          <c:tx>
            <c:strRef>
              <c:f>'Dom7002'!$D$1</c:f>
              <c:strCache>
                <c:ptCount val="1"/>
                <c:pt idx="0">
                  <c:v>Falsa</c:v>
                </c:pt>
              </c:strCache>
            </c:strRef>
          </c:tx>
          <c:spPr>
            <a:solidFill>
              <a:srgbClr val="E05F5F"/>
            </a:solidFill>
            <a:ln w="12700">
              <a:solidFill>
                <a:srgbClr val="FFFFFF"/>
              </a:solidFill>
              <a:prstDash val="solid"/>
            </a:ln>
            <a:scene3d>
              <a:camera prst="orthographicFront"/>
              <a:lightRig rig="threePt" dir="t"/>
            </a:scene3d>
            <a:sp3d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'Dom7002'!$A$2:$A$11</c:f>
              <c:strCache>
                <c:ptCount val="10"/>
                <c:pt idx="0">
                  <c:v>Le formazioni pre-tumorali della cervice uterina da HPV, se individuate precocemente, possono essere curate efficacemente prima che evolvano in tumore</c:v>
                </c:pt>
                <c:pt idx="1">
                  <c:v>In base al ceppo di HPV che causa l’infezione possono comparire diversi sintomi, tra cui verruche su mani, piedi, viso e genitali ed escrescenze a livello delle mucose genitali e orali, chiamate papillomi o condilomi</c:v>
                </c:pt>
                <c:pt idx="2">
                  <c:v>HPV ha un ruolo anche in altri tipi di tumori, non solo femminili e non solo dell’apparato genitale</c:v>
                </c:pt>
                <c:pt idx="3">
                  <c:v>Generalmente, l’infezione da HPV è sintomatica (dà dolore, problemi, …) e non scompare spontaneamente</c:v>
                </c:pt>
                <c:pt idx="4">
                  <c:v>È la causa dell’insorgenza della quasi totalità dei casi di tumore alla cervice uterina</c:v>
                </c:pt>
                <c:pt idx="5">
                  <c:v>La maggior parte delle persone che vengono a contatto con il Papilloma virus va incontro allo sviluppo di un tumore</c:v>
                </c:pt>
                <c:pt idx="6">
                  <c:v>Nei maschi l'orofaringe rappresenta la sede nella quale si sviluppa il maggior numero di tumori correlati al Papilloma virus</c:v>
                </c:pt>
                <c:pt idx="7">
                  <c:v>Il virus HPV è una delle cause dei tumori dell'ano</c:v>
                </c:pt>
                <c:pt idx="8">
                  <c:v>Il virus HPV non è una delle cause dei tumori del pene</c:v>
                </c:pt>
                <c:pt idx="9">
                  <c:v>Esiste un solo virus HPV, non ci sono ‘tipi’ o ‘ceppi’ differenti</c:v>
                </c:pt>
              </c:strCache>
            </c:strRef>
          </c:cat>
          <c:val>
            <c:numRef>
              <c:f>'Dom7002'!$D$2:$D$11</c:f>
              <c:numCache>
                <c:formatCode>0.0%</c:formatCode>
                <c:ptCount val="10"/>
                <c:pt idx="0">
                  <c:v>8.9389076232910189E-2</c:v>
                </c:pt>
                <c:pt idx="1">
                  <c:v>0.11265803337097199</c:v>
                </c:pt>
                <c:pt idx="2">
                  <c:v>0.12191817283630399</c:v>
                </c:pt>
                <c:pt idx="3">
                  <c:v>0.20275327682495101</c:v>
                </c:pt>
                <c:pt idx="4">
                  <c:v>0.168066291809082</c:v>
                </c:pt>
                <c:pt idx="5">
                  <c:v>0.29148406982421898</c:v>
                </c:pt>
                <c:pt idx="6">
                  <c:v>0.13033566474914601</c:v>
                </c:pt>
                <c:pt idx="7">
                  <c:v>0.22561201095581102</c:v>
                </c:pt>
                <c:pt idx="8">
                  <c:v>0.31235795974731401</c:v>
                </c:pt>
                <c:pt idx="9">
                  <c:v>0.50297584533691397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1D-4024-A368-9A0505C633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2093091472"/>
        <c:axId val="2093084752"/>
      </c:barChart>
      <c:catAx>
        <c:axId val="209309147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b="1"/>
            </a:pPr>
            <a:endParaRPr lang="it-IT"/>
          </a:p>
        </c:txPr>
        <c:crossAx val="2093084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93084752"/>
        <c:scaling>
          <c:orientation val="minMax"/>
          <c:max val="1"/>
          <c:min val="0"/>
        </c:scaling>
        <c:delete val="1"/>
        <c:axPos val="t"/>
        <c:majorGridlines>
          <c:spPr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</c:spPr>
        </c:majorGridlines>
        <c:minorGridlines>
          <c:spPr>
            <a:ln w="9525" cap="flat" cmpd="sng" algn="ctr">
              <a:solidFill>
                <a:srgbClr val="0070C0"/>
              </a:solidFill>
              <a:prstDash val="sysDot"/>
              <a:round/>
              <a:headEnd type="none" w="med" len="med"/>
              <a:tailEnd type="none" w="med" len="med"/>
            </a:ln>
          </c:spPr>
        </c:minorGridlines>
        <c:numFmt formatCode="0%" sourceLinked="1"/>
        <c:majorTickMark val="out"/>
        <c:minorTickMark val="none"/>
        <c:tickLblPos val="nextTo"/>
        <c:crossAx val="2093091472"/>
        <c:crossesAt val="1"/>
        <c:crossBetween val="between"/>
        <c:majorUnit val="0.5"/>
        <c:minorUnit val="0.2"/>
      </c:valAx>
      <c:spPr>
        <a:noFill/>
        <a:ln w="12700">
          <a:solidFill>
            <a:srgbClr val="808080"/>
          </a:solidFill>
          <a:prstDash val="solid"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:spPr>
    </c:plotArea>
    <c:legend>
      <c:legendPos val="b"/>
      <c:layout>
        <c:manualLayout>
          <c:xMode val="edge"/>
          <c:yMode val="edge"/>
          <c:x val="5.326388918013937E-2"/>
          <c:y val="0.9516562519228422"/>
          <c:w val="0.66906849735705043"/>
          <c:h val="3.5807228471653484E-2"/>
        </c:manualLayout>
      </c:layout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  <c:extLst/>
  </c:chart>
  <c:spPr>
    <a:effectLst/>
  </c:spPr>
  <c:txPr>
    <a:bodyPr/>
    <a:lstStyle/>
    <a:p>
      <a:pPr>
        <a:defRPr sz="1000" u="none" strike="noStrike" baseline="0">
          <a:latin typeface="Bookman Old Style"/>
          <a:ea typeface="Bookman Old Style"/>
          <a:cs typeface="Bookman Old Style"/>
        </a:defRPr>
      </a:pPr>
      <a:endParaRPr lang="it-IT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4689815004501029"/>
          <c:y val="0.32529654187963347"/>
          <c:w val="0.41685413275854477"/>
          <c:h val="0.43635608048993868"/>
        </c:manualLayout>
      </c:layout>
      <c:pieChart>
        <c:varyColors val="1"/>
        <c:ser>
          <c:idx val="0"/>
          <c:order val="0"/>
          <c:explosion val="4"/>
          <c:dPt>
            <c:idx val="0"/>
            <c:bubble3D val="0"/>
            <c:spPr>
              <a:solidFill>
                <a:srgbClr val="447C1F"/>
              </a:solidFill>
            </c:spPr>
            <c:extLst>
              <c:ext xmlns:c16="http://schemas.microsoft.com/office/drawing/2014/chart" uri="{C3380CC4-5D6E-409C-BE32-E72D297353CC}">
                <c16:uniqueId val="{00000001-0B8D-4E1D-B4DA-D709F2BE2A5C}"/>
              </c:ext>
            </c:extLst>
          </c:dPt>
          <c:dPt>
            <c:idx val="1"/>
            <c:bubble3D val="0"/>
            <c:spPr>
              <a:solidFill>
                <a:srgbClr val="CCE8BA"/>
              </a:solidFill>
            </c:spPr>
            <c:extLst>
              <c:ext xmlns:c16="http://schemas.microsoft.com/office/drawing/2014/chart" uri="{C3380CC4-5D6E-409C-BE32-E72D297353CC}">
                <c16:uniqueId val="{00000003-0B8D-4E1D-B4DA-D709F2BE2A5C}"/>
              </c:ext>
            </c:extLst>
          </c:dPt>
          <c:dPt>
            <c:idx val="2"/>
            <c:bubble3D val="0"/>
            <c:spPr>
              <a:solidFill>
                <a:srgbClr val="E05F5F"/>
              </a:solidFill>
            </c:spPr>
            <c:extLst>
              <c:ext xmlns:c16="http://schemas.microsoft.com/office/drawing/2014/chart" uri="{C3380CC4-5D6E-409C-BE32-E72D297353CC}">
                <c16:uniqueId val="{00000005-0B8D-4E1D-B4DA-D709F2BE2A5C}"/>
              </c:ext>
            </c:extLst>
          </c:dPt>
          <c:dLbls>
            <c:dLbl>
              <c:idx val="0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8D-4E1D-B4DA-D709F2BE2A5C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8D-4E1D-B4DA-D709F2BE2A5C}"/>
                </c:ext>
              </c:extLst>
            </c:dLbl>
            <c:dLbl>
              <c:idx val="2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8D-4E1D-B4DA-D709F2BE2A5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latin typeface="Bookman Old Style" panose="02050604050505020204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tables!$F$167:$F$169</c:f>
              <c:strCache>
                <c:ptCount val="3"/>
                <c:pt idx="0">
                  <c:v>Lo conosco, so cosa è</c:v>
                </c:pt>
                <c:pt idx="1">
                  <c:v>L’ho sentito nominare ma non so cosa sia</c:v>
                </c:pt>
                <c:pt idx="2">
                  <c:v>Non l’ho mai sentito nominare</c:v>
                </c:pt>
              </c:strCache>
            </c:strRef>
          </c:cat>
          <c:val>
            <c:numRef>
              <c:f>tables!$G$167:$G$169</c:f>
              <c:numCache>
                <c:formatCode>0.0%</c:formatCode>
                <c:ptCount val="3"/>
                <c:pt idx="0">
                  <c:v>0.50780000000000003</c:v>
                </c:pt>
                <c:pt idx="1">
                  <c:v>0.37070000000000003</c:v>
                </c:pt>
                <c:pt idx="2">
                  <c:v>0.1215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B8D-4E1D-B4DA-D709F2BE2A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4689815004501029"/>
          <c:y val="0.32529654187963347"/>
          <c:w val="0.41685413275854477"/>
          <c:h val="0.43635608048993868"/>
        </c:manualLayout>
      </c:layout>
      <c:pieChart>
        <c:varyColors val="1"/>
        <c:ser>
          <c:idx val="0"/>
          <c:order val="0"/>
          <c:explosion val="4"/>
          <c:dPt>
            <c:idx val="0"/>
            <c:bubble3D val="0"/>
            <c:spPr>
              <a:solidFill>
                <a:srgbClr val="447C1F"/>
              </a:solidFill>
            </c:spPr>
            <c:extLst>
              <c:ext xmlns:c16="http://schemas.microsoft.com/office/drawing/2014/chart" uri="{C3380CC4-5D6E-409C-BE32-E72D297353CC}">
                <c16:uniqueId val="{00000001-CC11-489F-AF28-6C45058130C8}"/>
              </c:ext>
            </c:extLst>
          </c:dPt>
          <c:dPt>
            <c:idx val="1"/>
            <c:bubble3D val="0"/>
            <c:spPr>
              <a:solidFill>
                <a:srgbClr val="CCE8BA"/>
              </a:solidFill>
            </c:spPr>
            <c:extLst>
              <c:ext xmlns:c16="http://schemas.microsoft.com/office/drawing/2014/chart" uri="{C3380CC4-5D6E-409C-BE32-E72D297353CC}">
                <c16:uniqueId val="{00000003-CC11-489F-AF28-6C45058130C8}"/>
              </c:ext>
            </c:extLst>
          </c:dPt>
          <c:dPt>
            <c:idx val="2"/>
            <c:bubble3D val="0"/>
            <c:spPr>
              <a:solidFill>
                <a:srgbClr val="E05F5F"/>
              </a:solidFill>
            </c:spPr>
            <c:extLst>
              <c:ext xmlns:c16="http://schemas.microsoft.com/office/drawing/2014/chart" uri="{C3380CC4-5D6E-409C-BE32-E72D297353CC}">
                <c16:uniqueId val="{00000005-CC11-489F-AF28-6C45058130C8}"/>
              </c:ext>
            </c:extLst>
          </c:dPt>
          <c:dLbls>
            <c:dLbl>
              <c:idx val="0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11-489F-AF28-6C45058130C8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11-489F-AF28-6C45058130C8}"/>
                </c:ext>
              </c:extLst>
            </c:dLbl>
            <c:dLbl>
              <c:idx val="2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C11-489F-AF28-6C45058130C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latin typeface="Bookman Old Style" panose="02050604050505020204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tables!$F$181:$F$183</c:f>
              <c:strCache>
                <c:ptCount val="3"/>
                <c:pt idx="0">
                  <c:v>Lo conosco, so cosa è</c:v>
                </c:pt>
                <c:pt idx="1">
                  <c:v>L’ho sentito nominare ma non so cosa sia</c:v>
                </c:pt>
                <c:pt idx="2">
                  <c:v>Non l’ho mai sentito nominare</c:v>
                </c:pt>
              </c:strCache>
            </c:strRef>
          </c:cat>
          <c:val>
            <c:numRef>
              <c:f>tables!$G$181:$G$183</c:f>
              <c:numCache>
                <c:formatCode>0.0%</c:formatCode>
                <c:ptCount val="3"/>
                <c:pt idx="0">
                  <c:v>0.24729999999999999</c:v>
                </c:pt>
                <c:pt idx="1">
                  <c:v>0.54949999999999999</c:v>
                </c:pt>
                <c:pt idx="2">
                  <c:v>0.20319999999999999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C11-489F-AF28-6C45058130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c:spPr>
    </c:plotArea>
    <c:plotVisOnly val="1"/>
    <c:dispBlanksAs val="gap"/>
    <c:showDLblsOverMax val="0"/>
    <c:extLst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4689815004501029"/>
          <c:y val="0.32237256527144631"/>
          <c:w val="0.41964742884793038"/>
          <c:h val="0.43928005709812595"/>
        </c:manualLayout>
      </c:layout>
      <c:pieChart>
        <c:varyColors val="1"/>
        <c:ser>
          <c:idx val="0"/>
          <c:order val="0"/>
          <c:explosion val="4"/>
          <c:dPt>
            <c:idx val="0"/>
            <c:bubble3D val="0"/>
            <c:spPr>
              <a:solidFill>
                <a:srgbClr val="366B82"/>
              </a:solidFill>
            </c:spPr>
            <c:extLst>
              <c:ext xmlns:c16="http://schemas.microsoft.com/office/drawing/2014/chart" uri="{C3380CC4-5D6E-409C-BE32-E72D297353CC}">
                <c16:uniqueId val="{00000001-206A-4891-99C1-1E86A1337829}"/>
              </c:ext>
            </c:extLst>
          </c:dPt>
          <c:dPt>
            <c:idx val="1"/>
            <c:bubble3D val="0"/>
            <c:spPr>
              <a:solidFill>
                <a:srgbClr val="AE9ECC"/>
              </a:solidFill>
            </c:spPr>
            <c:extLst>
              <c:ext xmlns:c16="http://schemas.microsoft.com/office/drawing/2014/chart" uri="{C3380CC4-5D6E-409C-BE32-E72D297353CC}">
                <c16:uniqueId val="{00000003-206A-4891-99C1-1E86A1337829}"/>
              </c:ext>
            </c:extLst>
          </c:dPt>
          <c:dPt>
            <c:idx val="2"/>
            <c:bubble3D val="0"/>
            <c:spPr>
              <a:solidFill>
                <a:srgbClr val="DDB81B"/>
              </a:solidFill>
            </c:spPr>
            <c:extLst>
              <c:ext xmlns:c16="http://schemas.microsoft.com/office/drawing/2014/chart" uri="{C3380CC4-5D6E-409C-BE32-E72D297353CC}">
                <c16:uniqueId val="{00000005-206A-4891-99C1-1E86A1337829}"/>
              </c:ext>
            </c:extLst>
          </c:dPt>
          <c:dPt>
            <c:idx val="3"/>
            <c:bubble3D val="0"/>
            <c:spPr>
              <a:solidFill>
                <a:srgbClr val="EA9459"/>
              </a:solidFill>
            </c:spPr>
            <c:extLst>
              <c:ext xmlns:c16="http://schemas.microsoft.com/office/drawing/2014/chart" uri="{C3380CC4-5D6E-409C-BE32-E72D297353CC}">
                <c16:uniqueId val="{00000007-206A-4891-99C1-1E86A1337829}"/>
              </c:ext>
            </c:extLst>
          </c:dPt>
          <c:dPt>
            <c:idx val="4"/>
            <c:bubble3D val="0"/>
            <c:spPr>
              <a:solidFill>
                <a:srgbClr val="A6A6A6"/>
              </a:solidFill>
            </c:spPr>
            <c:extLst>
              <c:ext xmlns:c16="http://schemas.microsoft.com/office/drawing/2014/chart" uri="{C3380CC4-5D6E-409C-BE32-E72D297353CC}">
                <c16:uniqueId val="{00000009-206A-4891-99C1-1E86A1337829}"/>
              </c:ext>
            </c:extLst>
          </c:dPt>
          <c:dLbls>
            <c:dLbl>
              <c:idx val="0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6A-4891-99C1-1E86A1337829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6A-4891-99C1-1E86A1337829}"/>
                </c:ext>
              </c:extLst>
            </c:dLbl>
            <c:dLbl>
              <c:idx val="2"/>
              <c:layout>
                <c:manualLayout>
                  <c:x val="-1.7476465930585494E-2"/>
                  <c:y val="5.786423078694110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b="1">
                      <a:latin typeface="Bookman Old Style" panose="02050604050505020204" pitchFamily="18" charset="0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9329608938547483"/>
                      <c:h val="0.187660818713450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06A-4891-99C1-1E86A1337829}"/>
                </c:ext>
              </c:extLst>
            </c:dLbl>
            <c:dLbl>
              <c:idx val="3"/>
              <c:layout>
                <c:manualLayout>
                  <c:x val="0.13934984383935242"/>
                  <c:y val="-6.871333517520836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b="1">
                      <a:latin typeface="Bookman Old Style" panose="02050604050505020204" pitchFamily="18" charset="0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57318435754189934"/>
                      <c:h val="0.1619883040935672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206A-4891-99C1-1E86A1337829}"/>
                </c:ext>
              </c:extLst>
            </c:dLbl>
            <c:dLbl>
              <c:idx val="4"/>
              <c:layout>
                <c:manualLayout>
                  <c:x val="0.10260887256411384"/>
                  <c:y val="-1.0079200626237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06A-4891-99C1-1E86A133782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latin typeface="Bookman Old Style" panose="02050604050505020204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tables!$F$173:$F$177</c:f>
              <c:strCache>
                <c:ptCount val="5"/>
                <c:pt idx="0">
                  <c:v>è un esame utile per individuare il virus HPV nel collo dell’utero</c:v>
                </c:pt>
                <c:pt idx="1">
                  <c:v>è un esame utile per individuare le alterazioni del collo dell’utero causate da HPV</c:v>
                </c:pt>
                <c:pt idx="2">
                  <c:v>è un esame utile per individuare il virus HPV nel cavo orale</c:v>
                </c:pt>
                <c:pt idx="3">
                  <c:v>è un esame utile per individuare le alterazioni del cavo orale causate da HPV</c:v>
                </c:pt>
                <c:pt idx="4">
                  <c:v>non so</c:v>
                </c:pt>
              </c:strCache>
            </c:strRef>
          </c:cat>
          <c:val>
            <c:numRef>
              <c:f>tables!$G$173:$G$177</c:f>
              <c:numCache>
                <c:formatCode>0.0%</c:formatCode>
                <c:ptCount val="5"/>
                <c:pt idx="0">
                  <c:v>0.51849999999999996</c:v>
                </c:pt>
                <c:pt idx="1">
                  <c:v>0.34420000000000001</c:v>
                </c:pt>
                <c:pt idx="2">
                  <c:v>6.8600000000000008E-2</c:v>
                </c:pt>
                <c:pt idx="3">
                  <c:v>4.0099999999999997E-2</c:v>
                </c:pt>
                <c:pt idx="4">
                  <c:v>2.86E-2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06A-4891-99C1-1E86A13378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4689815004501029"/>
          <c:y val="0.32722199198784363"/>
          <c:w val="0.41365748031496058"/>
          <c:h val="0.43542892664732691"/>
        </c:manualLayout>
      </c:layout>
      <c:pieChart>
        <c:varyColors val="1"/>
        <c:ser>
          <c:idx val="0"/>
          <c:order val="0"/>
          <c:explosion val="4"/>
          <c:dPt>
            <c:idx val="0"/>
            <c:bubble3D val="0"/>
            <c:spPr>
              <a:solidFill>
                <a:srgbClr val="366B82"/>
              </a:solidFill>
            </c:spPr>
            <c:extLst>
              <c:ext xmlns:c16="http://schemas.microsoft.com/office/drawing/2014/chart" uri="{C3380CC4-5D6E-409C-BE32-E72D297353CC}">
                <c16:uniqueId val="{00000001-8ADA-48E4-82D6-646DADEB3446}"/>
              </c:ext>
            </c:extLst>
          </c:dPt>
          <c:dPt>
            <c:idx val="1"/>
            <c:bubble3D val="0"/>
            <c:spPr>
              <a:solidFill>
                <a:srgbClr val="AE9ECC"/>
              </a:solidFill>
            </c:spPr>
            <c:extLst>
              <c:ext xmlns:c16="http://schemas.microsoft.com/office/drawing/2014/chart" uri="{C3380CC4-5D6E-409C-BE32-E72D297353CC}">
                <c16:uniqueId val="{00000003-8ADA-48E4-82D6-646DADEB3446}"/>
              </c:ext>
            </c:extLst>
          </c:dPt>
          <c:dPt>
            <c:idx val="2"/>
            <c:bubble3D val="0"/>
            <c:spPr>
              <a:solidFill>
                <a:srgbClr val="DDB81B"/>
              </a:solidFill>
            </c:spPr>
            <c:extLst>
              <c:ext xmlns:c16="http://schemas.microsoft.com/office/drawing/2014/chart" uri="{C3380CC4-5D6E-409C-BE32-E72D297353CC}">
                <c16:uniqueId val="{00000005-8ADA-48E4-82D6-646DADEB3446}"/>
              </c:ext>
            </c:extLst>
          </c:dPt>
          <c:dPt>
            <c:idx val="3"/>
            <c:bubble3D val="0"/>
            <c:spPr>
              <a:solidFill>
                <a:srgbClr val="EA9459"/>
              </a:solidFill>
            </c:spPr>
            <c:extLst>
              <c:ext xmlns:c16="http://schemas.microsoft.com/office/drawing/2014/chart" uri="{C3380CC4-5D6E-409C-BE32-E72D297353CC}">
                <c16:uniqueId val="{00000007-8ADA-48E4-82D6-646DADEB3446}"/>
              </c:ext>
            </c:extLst>
          </c:dPt>
          <c:dPt>
            <c:idx val="4"/>
            <c:bubble3D val="0"/>
            <c:spPr>
              <a:solidFill>
                <a:srgbClr val="A6A6A6"/>
              </a:solidFill>
            </c:spPr>
            <c:extLst>
              <c:ext xmlns:c16="http://schemas.microsoft.com/office/drawing/2014/chart" uri="{C3380CC4-5D6E-409C-BE32-E72D297353CC}">
                <c16:uniqueId val="{00000009-8ADA-48E4-82D6-646DADEB3446}"/>
              </c:ext>
            </c:extLst>
          </c:dPt>
          <c:dLbls>
            <c:dLbl>
              <c:idx val="0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DA-48E4-82D6-646DADEB3446}"/>
                </c:ext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b="1">
                      <a:latin typeface="Bookman Old Style" panose="02050604050505020204" pitchFamily="18" charset="0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8ADA-48E4-82D6-646DADEB3446}"/>
                </c:ext>
              </c:extLst>
            </c:dLbl>
            <c:dLbl>
              <c:idx val="2"/>
              <c:layout>
                <c:manualLayout>
                  <c:x val="3.5231481317186342E-2"/>
                  <c:y val="2.716245914525943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1888888888888889"/>
                      <c:h val="0.249064327485380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ADA-48E4-82D6-646DADEB3446}"/>
                </c:ext>
              </c:extLst>
            </c:dLbl>
            <c:dLbl>
              <c:idx val="3"/>
              <c:layout>
                <c:manualLayout>
                  <c:x val="0.1324537035394085"/>
                  <c:y val="-0.1190605972593749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b="1">
                      <a:latin typeface="Bookman Old Style" panose="02050604050505020204" pitchFamily="18" charset="0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50611111111111107"/>
                      <c:h val="0.176608187134502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8ADA-48E4-82D6-646DADEB3446}"/>
                </c:ext>
              </c:extLst>
            </c:dLbl>
            <c:dLbl>
              <c:idx val="4"/>
              <c:layout>
                <c:manualLayout>
                  <c:x val="0.13890966754155731"/>
                  <c:y val="5.7834875903669935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ADA-48E4-82D6-646DADEB344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latin typeface="Bookman Old Style" panose="02050604050505020204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tables!$F$187:$F$191</c:f>
              <c:strCache>
                <c:ptCount val="5"/>
                <c:pt idx="0">
                  <c:v>è un esame utile per individuare il virus HPV nel collo dell’utero</c:v>
                </c:pt>
                <c:pt idx="1">
                  <c:v>è un esame utile per individuare le alterazioni del collo dell’utero causate da HPV</c:v>
                </c:pt>
                <c:pt idx="2">
                  <c:v>è un esame utile per individuare il virus HPV nel cavo orale</c:v>
                </c:pt>
                <c:pt idx="3">
                  <c:v>è un esame utile per individuare le alterazioni del cavo orale causate da HPV</c:v>
                </c:pt>
                <c:pt idx="4">
                  <c:v>non so</c:v>
                </c:pt>
              </c:strCache>
            </c:strRef>
          </c:cat>
          <c:val>
            <c:numRef>
              <c:f>tables!$G$187:$G$191</c:f>
              <c:numCache>
                <c:formatCode>0.0%</c:formatCode>
                <c:ptCount val="5"/>
                <c:pt idx="0">
                  <c:v>0.495</c:v>
                </c:pt>
                <c:pt idx="1">
                  <c:v>0.26170000000000004</c:v>
                </c:pt>
                <c:pt idx="2">
                  <c:v>0.1444</c:v>
                </c:pt>
                <c:pt idx="3">
                  <c:v>4.8799999999999996E-2</c:v>
                </c:pt>
                <c:pt idx="4">
                  <c:v>5.0099999999999999E-2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ADA-48E4-82D6-646DADEB34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c:spPr>
    </c:plotArea>
    <c:plotVisOnly val="1"/>
    <c:dispBlanksAs val="gap"/>
    <c:showDLblsOverMax val="0"/>
    <c:extLst/>
  </c:chart>
  <c:externalData r:id="rId2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image" Target="../media/image6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image" Target="../media/image6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6E5ECA-1A4A-44EE-B7D7-70159D3311F3}" type="doc">
      <dgm:prSet loTypeId="urn:microsoft.com/office/officeart/2008/layout/VerticalCurvedList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75D4C507-BDA0-4420-B064-F2BF5884B1BE}">
      <dgm:prSet custT="1"/>
      <dgm:spPr>
        <a:solidFill>
          <a:srgbClr val="002060"/>
        </a:solidFill>
        <a:ln>
          <a:noFill/>
        </a:ln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gm:spPr>
      <dgm:t>
        <a:bodyPr/>
        <a:lstStyle/>
        <a:p>
          <a:pPr rtl="0"/>
          <a:r>
            <a:rPr lang="it-IT" sz="1400" i="0" dirty="0">
              <a:latin typeface="Bookman Old Style" pitchFamily="18" charset="0"/>
            </a:rPr>
            <a:t>REALIZZATA DA </a:t>
          </a:r>
          <a:r>
            <a:rPr lang="it-IT" sz="1400" b="1" i="0" dirty="0">
              <a:latin typeface="Bookman Old Style" pitchFamily="18" charset="0"/>
            </a:rPr>
            <a:t>ASTRARICERCHE</a:t>
          </a:r>
          <a:endParaRPr lang="it-IT" sz="1400" b="0" dirty="0">
            <a:latin typeface="Bookman Old Style" pitchFamily="18" charset="0"/>
          </a:endParaRPr>
        </a:p>
      </dgm:t>
    </dgm:pt>
    <dgm:pt modelId="{40B47835-EBF7-4DDE-BC46-31C925C9FCD7}" type="parTrans" cxnId="{20375CB9-DD85-40D0-AA8C-92E31C32C604}">
      <dgm:prSet/>
      <dgm:spPr/>
      <dgm:t>
        <a:bodyPr/>
        <a:lstStyle/>
        <a:p>
          <a:endParaRPr lang="it-IT" sz="1400">
            <a:latin typeface="Bookman Old Style" pitchFamily="18" charset="0"/>
          </a:endParaRPr>
        </a:p>
      </dgm:t>
    </dgm:pt>
    <dgm:pt modelId="{78A6A28E-A070-4989-9D18-1F69B84898FA}" type="sibTrans" cxnId="{20375CB9-DD85-40D0-AA8C-92E31C32C604}">
      <dgm:prSet/>
      <dgm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gm:spPr>
      <dgm:t>
        <a:bodyPr/>
        <a:lstStyle/>
        <a:p>
          <a:endParaRPr lang="it-IT" sz="1400">
            <a:latin typeface="Bookman Old Style" pitchFamily="18" charset="0"/>
          </a:endParaRPr>
        </a:p>
      </dgm:t>
    </dgm:pt>
    <dgm:pt modelId="{5FE24B3E-5368-4248-ABF8-6A7F1E4EE43F}">
      <dgm:prSet custT="1"/>
      <dgm:spPr>
        <a:solidFill>
          <a:srgbClr val="00B0F0"/>
        </a:solidFill>
        <a:ln w="3175">
          <a:solidFill>
            <a:schemeClr val="tx1"/>
          </a:solidFill>
        </a:ln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gm:spPr>
      <dgm:t>
        <a:bodyPr/>
        <a:lstStyle/>
        <a:p>
          <a:pPr rtl="0"/>
          <a:r>
            <a:rPr lang="it-IT" sz="1400" b="0" i="0" dirty="0">
              <a:latin typeface="Bookman Old Style" pitchFamily="18" charset="0"/>
            </a:rPr>
            <a:t>PER </a:t>
          </a:r>
          <a:r>
            <a:rPr lang="it-IT" sz="1400" b="1" i="0" dirty="0">
              <a:latin typeface="Bookman Old Style" pitchFamily="18" charset="0"/>
            </a:rPr>
            <a:t>FONDAZIONE UMBERTO VERONESI</a:t>
          </a:r>
          <a:endParaRPr lang="it-IT" sz="1400" b="1" dirty="0">
            <a:latin typeface="Bookman Old Style" pitchFamily="18" charset="0"/>
          </a:endParaRPr>
        </a:p>
      </dgm:t>
    </dgm:pt>
    <dgm:pt modelId="{C40D7817-DD3F-4005-9E4E-CB35354712FA}" type="parTrans" cxnId="{6632EBFE-F086-4B7B-B33D-37B38A9BEE6F}">
      <dgm:prSet/>
      <dgm:spPr/>
      <dgm:t>
        <a:bodyPr/>
        <a:lstStyle/>
        <a:p>
          <a:endParaRPr lang="it-IT" sz="1400"/>
        </a:p>
      </dgm:t>
    </dgm:pt>
    <dgm:pt modelId="{5ABE6AD0-97C4-4225-A60A-DD2BE29E9008}" type="sibTrans" cxnId="{6632EBFE-F086-4B7B-B33D-37B38A9BEE6F}">
      <dgm:prSet/>
      <dgm:spPr/>
      <dgm:t>
        <a:bodyPr/>
        <a:lstStyle/>
        <a:p>
          <a:endParaRPr lang="it-IT" sz="1400"/>
        </a:p>
      </dgm:t>
    </dgm:pt>
    <dgm:pt modelId="{A51D0AD6-CD48-40DA-8DFF-79CAFFFD6FF2}">
      <dgm:prSet custT="1"/>
      <dgm:spPr>
        <a:solidFill>
          <a:schemeClr val="accent6">
            <a:lumMod val="20000"/>
            <a:lumOff val="80000"/>
          </a:schemeClr>
        </a:solidFill>
        <a:ln>
          <a:noFill/>
        </a:ln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gm:spPr>
      <dgm:t>
        <a:bodyPr/>
        <a:lstStyle/>
        <a:p>
          <a:pPr rtl="0"/>
          <a:r>
            <a:rPr lang="it-IT" sz="1400" i="0" dirty="0">
              <a:solidFill>
                <a:srgbClr val="002060"/>
              </a:solidFill>
              <a:latin typeface="Bookman Old Style" pitchFamily="18" charset="0"/>
            </a:rPr>
            <a:t>REALIZZATA NEL MESE DI </a:t>
          </a:r>
          <a:r>
            <a:rPr lang="it-IT" sz="1400" b="1" i="0" dirty="0">
              <a:solidFill>
                <a:srgbClr val="002060"/>
              </a:solidFill>
              <a:latin typeface="Bookman Old Style" pitchFamily="18" charset="0"/>
            </a:rPr>
            <a:t>FEBBRAIO</a:t>
          </a:r>
          <a:r>
            <a:rPr lang="it-IT" sz="1400" i="0" dirty="0">
              <a:solidFill>
                <a:srgbClr val="002060"/>
              </a:solidFill>
              <a:latin typeface="Bookman Old Style" pitchFamily="18" charset="0"/>
            </a:rPr>
            <a:t> </a:t>
          </a:r>
          <a:r>
            <a:rPr lang="it-IT" sz="1400" b="1" i="0" dirty="0">
              <a:solidFill>
                <a:srgbClr val="002060"/>
              </a:solidFill>
              <a:latin typeface="Bookman Old Style" pitchFamily="18" charset="0"/>
            </a:rPr>
            <a:t>2024</a:t>
          </a:r>
          <a:endParaRPr lang="it-IT" sz="1400" b="1" dirty="0">
            <a:solidFill>
              <a:srgbClr val="002060"/>
            </a:solidFill>
            <a:latin typeface="Bookman Old Style" pitchFamily="18" charset="0"/>
          </a:endParaRPr>
        </a:p>
      </dgm:t>
    </dgm:pt>
    <dgm:pt modelId="{83D6B681-340A-4B8E-BB2D-EC3850F5F2BB}" type="parTrans" cxnId="{5CD8F297-D8FA-483F-8D08-997603BB6832}">
      <dgm:prSet/>
      <dgm:spPr/>
      <dgm:t>
        <a:bodyPr/>
        <a:lstStyle/>
        <a:p>
          <a:endParaRPr lang="it-IT" sz="1400"/>
        </a:p>
      </dgm:t>
    </dgm:pt>
    <dgm:pt modelId="{5C5CF0CA-6744-41C2-8E43-DA8BF01AD8A8}" type="sibTrans" cxnId="{5CD8F297-D8FA-483F-8D08-997603BB6832}">
      <dgm:prSet/>
      <dgm:spPr/>
      <dgm:t>
        <a:bodyPr/>
        <a:lstStyle/>
        <a:p>
          <a:endParaRPr lang="it-IT" sz="1400"/>
        </a:p>
      </dgm:t>
    </dgm:pt>
    <dgm:pt modelId="{0E88A8FB-43BE-4AC9-B89E-F9E25ABA8AD9}">
      <dgm:prSet custT="1"/>
      <dgm:spPr>
        <a:solidFill>
          <a:schemeClr val="bg2">
            <a:lumMod val="75000"/>
          </a:schemeClr>
        </a:solidFill>
        <a:ln>
          <a:noFill/>
        </a:ln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gm:spPr>
      <dgm:t>
        <a:bodyPr/>
        <a:lstStyle/>
        <a:p>
          <a:pPr rtl="0"/>
          <a:r>
            <a:rPr lang="it-IT" sz="1400" i="0" dirty="0">
              <a:latin typeface="Bookman Old Style" pitchFamily="18" charset="0"/>
            </a:rPr>
            <a:t>TRAMITE </a:t>
          </a:r>
          <a:r>
            <a:rPr lang="it-IT" sz="1400" b="1" i="0" dirty="0">
              <a:latin typeface="Bookman Old Style" pitchFamily="18" charset="0"/>
            </a:rPr>
            <a:t>1206 INTERVISTE </a:t>
          </a:r>
          <a:r>
            <a:rPr lang="it-IT" sz="1400" b="0" i="0" dirty="0">
              <a:latin typeface="Bookman Old Style" pitchFamily="18" charset="0"/>
            </a:rPr>
            <a:t>ON LINE</a:t>
          </a:r>
          <a:endParaRPr lang="it-IT" sz="1400" b="0" dirty="0">
            <a:latin typeface="Bookman Old Style" pitchFamily="18" charset="0"/>
          </a:endParaRPr>
        </a:p>
      </dgm:t>
    </dgm:pt>
    <dgm:pt modelId="{F20E894D-92D9-41C1-9459-DEE0AB7A982F}" type="parTrans" cxnId="{C18BD976-D237-4DA0-9CB7-DC3BD01C7132}">
      <dgm:prSet/>
      <dgm:spPr/>
      <dgm:t>
        <a:bodyPr/>
        <a:lstStyle/>
        <a:p>
          <a:endParaRPr lang="it-IT" sz="1400"/>
        </a:p>
      </dgm:t>
    </dgm:pt>
    <dgm:pt modelId="{69F9AD63-C886-495C-A1ED-C26B4468A291}" type="sibTrans" cxnId="{C18BD976-D237-4DA0-9CB7-DC3BD01C7132}">
      <dgm:prSet/>
      <dgm:spPr/>
      <dgm:t>
        <a:bodyPr/>
        <a:lstStyle/>
        <a:p>
          <a:endParaRPr lang="it-IT" sz="1400"/>
        </a:p>
      </dgm:t>
    </dgm:pt>
    <dgm:pt modelId="{10442022-2673-428D-B350-300430254820}">
      <dgm:prSet custT="1"/>
      <dgm:spPr>
        <a:ln>
          <a:noFill/>
        </a:ln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gm:spPr>
      <dgm:t>
        <a:bodyPr/>
        <a:lstStyle/>
        <a:p>
          <a:pPr rtl="0"/>
          <a:r>
            <a:rPr lang="it-IT" sz="1400" i="0" dirty="0">
              <a:latin typeface="Bookman Old Style" pitchFamily="18" charset="0"/>
            </a:rPr>
            <a:t>A UN CAMPIONE </a:t>
          </a:r>
          <a:r>
            <a:rPr lang="it-IT" sz="1400" b="0" i="0" dirty="0">
              <a:latin typeface="Bookman Old Style" pitchFamily="18" charset="0"/>
            </a:rPr>
            <a:t>DI</a:t>
          </a:r>
          <a:r>
            <a:rPr lang="it-IT" sz="1400" b="1" i="0" dirty="0">
              <a:latin typeface="Bookman Old Style" pitchFamily="18" charset="0"/>
            </a:rPr>
            <a:t> 18-29ENNI</a:t>
          </a:r>
          <a:endParaRPr lang="it-IT" sz="1400" b="0" dirty="0">
            <a:latin typeface="Bookman Old Style" pitchFamily="18" charset="0"/>
          </a:endParaRPr>
        </a:p>
      </dgm:t>
    </dgm:pt>
    <dgm:pt modelId="{C047CE20-3027-4EC3-9CE5-8DADBFCDF24C}" type="parTrans" cxnId="{3D7192BF-B53C-4A8A-A218-2FA3420B052F}">
      <dgm:prSet/>
      <dgm:spPr/>
      <dgm:t>
        <a:bodyPr/>
        <a:lstStyle/>
        <a:p>
          <a:endParaRPr lang="it-IT" sz="1400"/>
        </a:p>
      </dgm:t>
    </dgm:pt>
    <dgm:pt modelId="{9661B9C9-B6F4-455F-9D5C-88222EBF4C8C}" type="sibTrans" cxnId="{3D7192BF-B53C-4A8A-A218-2FA3420B052F}">
      <dgm:prSet/>
      <dgm:spPr/>
      <dgm:t>
        <a:bodyPr/>
        <a:lstStyle/>
        <a:p>
          <a:endParaRPr lang="it-IT" sz="1400"/>
        </a:p>
      </dgm:t>
    </dgm:pt>
    <dgm:pt modelId="{E8381D24-A0A7-4DD6-AFAD-A05E315B77B4}" type="pres">
      <dgm:prSet presAssocID="{7E6E5ECA-1A4A-44EE-B7D7-70159D3311F3}" presName="Name0" presStyleCnt="0">
        <dgm:presLayoutVars>
          <dgm:chMax val="7"/>
          <dgm:chPref val="7"/>
          <dgm:dir/>
        </dgm:presLayoutVars>
      </dgm:prSet>
      <dgm:spPr/>
    </dgm:pt>
    <dgm:pt modelId="{21BAB7E6-D4D2-4153-9E49-69E4FAA8BC43}" type="pres">
      <dgm:prSet presAssocID="{7E6E5ECA-1A4A-44EE-B7D7-70159D3311F3}" presName="Name1" presStyleCnt="0"/>
      <dgm:spPr/>
    </dgm:pt>
    <dgm:pt modelId="{C211F4E7-4B44-4A3C-A69C-65E04177A552}" type="pres">
      <dgm:prSet presAssocID="{7E6E5ECA-1A4A-44EE-B7D7-70159D3311F3}" presName="cycle" presStyleCnt="0"/>
      <dgm:spPr/>
    </dgm:pt>
    <dgm:pt modelId="{97C363C2-B14D-49FD-B48A-5694F7281EF2}" type="pres">
      <dgm:prSet presAssocID="{7E6E5ECA-1A4A-44EE-B7D7-70159D3311F3}" presName="srcNode" presStyleLbl="node1" presStyleIdx="0" presStyleCnt="5"/>
      <dgm:spPr/>
    </dgm:pt>
    <dgm:pt modelId="{D95CA137-9A18-4B9F-8D5A-7A4B026926C3}" type="pres">
      <dgm:prSet presAssocID="{7E6E5ECA-1A4A-44EE-B7D7-70159D3311F3}" presName="conn" presStyleLbl="parChTrans1D2" presStyleIdx="0" presStyleCnt="1"/>
      <dgm:spPr/>
    </dgm:pt>
    <dgm:pt modelId="{C9E98FFF-A1FA-4060-A8E6-D06EF4C26720}" type="pres">
      <dgm:prSet presAssocID="{7E6E5ECA-1A4A-44EE-B7D7-70159D3311F3}" presName="extraNode" presStyleLbl="node1" presStyleIdx="0" presStyleCnt="5"/>
      <dgm:spPr/>
    </dgm:pt>
    <dgm:pt modelId="{114373BB-3505-4E9F-B84E-28308039498F}" type="pres">
      <dgm:prSet presAssocID="{7E6E5ECA-1A4A-44EE-B7D7-70159D3311F3}" presName="dstNode" presStyleLbl="node1" presStyleIdx="0" presStyleCnt="5"/>
      <dgm:spPr/>
    </dgm:pt>
    <dgm:pt modelId="{A28E408E-615B-47A6-921A-558DD3A02784}" type="pres">
      <dgm:prSet presAssocID="{75D4C507-BDA0-4420-B064-F2BF5884B1BE}" presName="text_1" presStyleLbl="node1" presStyleIdx="0" presStyleCnt="5">
        <dgm:presLayoutVars>
          <dgm:bulletEnabled val="1"/>
        </dgm:presLayoutVars>
      </dgm:prSet>
      <dgm:spPr/>
    </dgm:pt>
    <dgm:pt modelId="{21AF3C0D-BE1E-450B-934E-14F5BD157F17}" type="pres">
      <dgm:prSet presAssocID="{75D4C507-BDA0-4420-B064-F2BF5884B1BE}" presName="accent_1" presStyleCnt="0"/>
      <dgm:spPr/>
    </dgm:pt>
    <dgm:pt modelId="{01AFBE32-4438-4340-8E30-7CCC456D66D7}" type="pres">
      <dgm:prSet presAssocID="{75D4C507-BDA0-4420-B064-F2BF5884B1BE}" presName="accentRepeatNode" presStyleLbl="solidFgAcc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gm:spPr>
    </dgm:pt>
    <dgm:pt modelId="{08F50D97-F999-4C20-B188-778562B2C450}" type="pres">
      <dgm:prSet presAssocID="{5FE24B3E-5368-4248-ABF8-6A7F1E4EE43F}" presName="text_2" presStyleLbl="node1" presStyleIdx="1" presStyleCnt="5">
        <dgm:presLayoutVars>
          <dgm:bulletEnabled val="1"/>
        </dgm:presLayoutVars>
      </dgm:prSet>
      <dgm:spPr/>
    </dgm:pt>
    <dgm:pt modelId="{D478C52F-D4B7-4184-A1BC-B0B07595D053}" type="pres">
      <dgm:prSet presAssocID="{5FE24B3E-5368-4248-ABF8-6A7F1E4EE43F}" presName="accent_2" presStyleCnt="0"/>
      <dgm:spPr/>
    </dgm:pt>
    <dgm:pt modelId="{72EC030E-9DF9-4BB2-8C52-8E9359A4DEBD}" type="pres">
      <dgm:prSet presAssocID="{5FE24B3E-5368-4248-ABF8-6A7F1E4EE43F}" presName="accentRepeatNode" presStyleLbl="solidFgAcc1" presStyleIdx="1" presStyleCnt="5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xfrm>
          <a:off x="449864" y="994805"/>
          <a:ext cx="663486" cy="663486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solidFill>
            <a:srgbClr val="0070C0"/>
          </a:solidFill>
        </a:ln>
        <a:scene3d>
          <a:camera prst="orthographicFront"/>
          <a:lightRig rig="threePt" dir="t"/>
        </a:scene3d>
        <a:sp3d/>
      </dgm:spPr>
    </dgm:pt>
    <dgm:pt modelId="{FD978BE8-97F5-44F5-B19A-65AA74F6D831}" type="pres">
      <dgm:prSet presAssocID="{A51D0AD6-CD48-40DA-8DFF-79CAFFFD6FF2}" presName="text_3" presStyleLbl="node1" presStyleIdx="2" presStyleCnt="5">
        <dgm:presLayoutVars>
          <dgm:bulletEnabled val="1"/>
        </dgm:presLayoutVars>
      </dgm:prSet>
      <dgm:spPr/>
    </dgm:pt>
    <dgm:pt modelId="{D29FB53C-0E5E-4F54-8F65-D42D36097F96}" type="pres">
      <dgm:prSet presAssocID="{A51D0AD6-CD48-40DA-8DFF-79CAFFFD6FF2}" presName="accent_3" presStyleCnt="0"/>
      <dgm:spPr/>
    </dgm:pt>
    <dgm:pt modelId="{605B4266-F848-43E8-8EF6-4AF9B2E4EE73}" type="pres">
      <dgm:prSet presAssocID="{A51D0AD6-CD48-40DA-8DFF-79CAFFFD6FF2}" presName="accentRepeatNode" presStyleLbl="solidFgAcc1" presStyleIdx="2" presStyleCnt="5"/>
      <dgm:spPr>
        <a:blipFill rotWithShape="0">
          <a:blip xmlns:r="http://schemas.openxmlformats.org/officeDocument/2006/relationships" r:embed="rId3"/>
          <a:stretch>
            <a:fillRect/>
          </a:stretch>
        </a:blip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gm:spPr>
    </dgm:pt>
    <dgm:pt modelId="{1E73063C-7231-4970-B71B-8307B4AA90F8}" type="pres">
      <dgm:prSet presAssocID="{0E88A8FB-43BE-4AC9-B89E-F9E25ABA8AD9}" presName="text_4" presStyleLbl="node1" presStyleIdx="3" presStyleCnt="5">
        <dgm:presLayoutVars>
          <dgm:bulletEnabled val="1"/>
        </dgm:presLayoutVars>
      </dgm:prSet>
      <dgm:spPr/>
    </dgm:pt>
    <dgm:pt modelId="{146DE922-D8EE-4934-997C-87BD70DB0719}" type="pres">
      <dgm:prSet presAssocID="{0E88A8FB-43BE-4AC9-B89E-F9E25ABA8AD9}" presName="accent_4" presStyleCnt="0"/>
      <dgm:spPr/>
    </dgm:pt>
    <dgm:pt modelId="{D87201E0-A134-40FC-8495-FB5ED72B8CFF}" type="pres">
      <dgm:prSet presAssocID="{0E88A8FB-43BE-4AC9-B89E-F9E25ABA8AD9}" presName="accentRepeatNode" presStyleLbl="solidFgAcc1" presStyleIdx="3" presStyleCnt="5"/>
      <dgm:spPr>
        <a:blipFill rotWithShape="0">
          <a:blip xmlns:r="http://schemas.openxmlformats.org/officeDocument/2006/relationships" r:embed="rId4"/>
          <a:stretch>
            <a:fillRect/>
          </a:stretch>
        </a:blip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gm:spPr>
    </dgm:pt>
    <dgm:pt modelId="{C5C7DD9F-9E79-4CC9-A06F-E821416CD588}" type="pres">
      <dgm:prSet presAssocID="{10442022-2673-428D-B350-300430254820}" presName="text_5" presStyleLbl="node1" presStyleIdx="4" presStyleCnt="5">
        <dgm:presLayoutVars>
          <dgm:bulletEnabled val="1"/>
        </dgm:presLayoutVars>
      </dgm:prSet>
      <dgm:spPr/>
    </dgm:pt>
    <dgm:pt modelId="{1E0A6F00-E37B-4F51-9267-3A14D1A66171}" type="pres">
      <dgm:prSet presAssocID="{10442022-2673-428D-B350-300430254820}" presName="accent_5" presStyleCnt="0"/>
      <dgm:spPr/>
    </dgm:pt>
    <dgm:pt modelId="{96E7A032-C0E1-4270-A996-82B7F0047E5F}" type="pres">
      <dgm:prSet presAssocID="{10442022-2673-428D-B350-300430254820}" presName="accentRepeatNode" presStyleLbl="solidFgAcc1" presStyleIdx="4" presStyleCnt="5"/>
      <dgm:spPr>
        <a:blipFill rotWithShape="0">
          <a:blip xmlns:r="http://schemas.openxmlformats.org/officeDocument/2006/relationships" r:embed="rId5"/>
          <a:stretch>
            <a:fillRect/>
          </a:stretch>
        </a:blip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gm:spPr>
    </dgm:pt>
  </dgm:ptLst>
  <dgm:cxnLst>
    <dgm:cxn modelId="{A0B6BC33-E9D8-4F33-9417-66A86AF1CB8C}" type="presOf" srcId="{10442022-2673-428D-B350-300430254820}" destId="{C5C7DD9F-9E79-4CC9-A06F-E821416CD588}" srcOrd="0" destOrd="0" presId="urn:microsoft.com/office/officeart/2008/layout/VerticalCurvedList"/>
    <dgm:cxn modelId="{6CE04556-5E80-49F4-9E14-3CE9476B97FC}" type="presOf" srcId="{75D4C507-BDA0-4420-B064-F2BF5884B1BE}" destId="{A28E408E-615B-47A6-921A-558DD3A02784}" srcOrd="0" destOrd="0" presId="urn:microsoft.com/office/officeart/2008/layout/VerticalCurvedList"/>
    <dgm:cxn modelId="{C18BD976-D237-4DA0-9CB7-DC3BD01C7132}" srcId="{7E6E5ECA-1A4A-44EE-B7D7-70159D3311F3}" destId="{0E88A8FB-43BE-4AC9-B89E-F9E25ABA8AD9}" srcOrd="3" destOrd="0" parTransId="{F20E894D-92D9-41C1-9459-DEE0AB7A982F}" sibTransId="{69F9AD63-C886-495C-A1ED-C26B4468A291}"/>
    <dgm:cxn modelId="{B3476C77-6496-441B-A896-005FF2E422C6}" type="presOf" srcId="{7E6E5ECA-1A4A-44EE-B7D7-70159D3311F3}" destId="{E8381D24-A0A7-4DD6-AFAD-A05E315B77B4}" srcOrd="0" destOrd="0" presId="urn:microsoft.com/office/officeart/2008/layout/VerticalCurvedList"/>
    <dgm:cxn modelId="{20C31781-3A19-46BC-8DE0-D1CEE3B40A8E}" type="presOf" srcId="{0E88A8FB-43BE-4AC9-B89E-F9E25ABA8AD9}" destId="{1E73063C-7231-4970-B71B-8307B4AA90F8}" srcOrd="0" destOrd="0" presId="urn:microsoft.com/office/officeart/2008/layout/VerticalCurvedList"/>
    <dgm:cxn modelId="{88E3198A-1D34-4029-AABE-BF40CE9E39C2}" type="presOf" srcId="{5FE24B3E-5368-4248-ABF8-6A7F1E4EE43F}" destId="{08F50D97-F999-4C20-B188-778562B2C450}" srcOrd="0" destOrd="0" presId="urn:microsoft.com/office/officeart/2008/layout/VerticalCurvedList"/>
    <dgm:cxn modelId="{5CD8F297-D8FA-483F-8D08-997603BB6832}" srcId="{7E6E5ECA-1A4A-44EE-B7D7-70159D3311F3}" destId="{A51D0AD6-CD48-40DA-8DFF-79CAFFFD6FF2}" srcOrd="2" destOrd="0" parTransId="{83D6B681-340A-4B8E-BB2D-EC3850F5F2BB}" sibTransId="{5C5CF0CA-6744-41C2-8E43-DA8BF01AD8A8}"/>
    <dgm:cxn modelId="{8888B8A4-1391-4A73-98E9-79DDBB8AFE4E}" type="presOf" srcId="{78A6A28E-A070-4989-9D18-1F69B84898FA}" destId="{D95CA137-9A18-4B9F-8D5A-7A4B026926C3}" srcOrd="0" destOrd="0" presId="urn:microsoft.com/office/officeart/2008/layout/VerticalCurvedList"/>
    <dgm:cxn modelId="{20375CB9-DD85-40D0-AA8C-92E31C32C604}" srcId="{7E6E5ECA-1A4A-44EE-B7D7-70159D3311F3}" destId="{75D4C507-BDA0-4420-B064-F2BF5884B1BE}" srcOrd="0" destOrd="0" parTransId="{40B47835-EBF7-4DDE-BC46-31C925C9FCD7}" sibTransId="{78A6A28E-A070-4989-9D18-1F69B84898FA}"/>
    <dgm:cxn modelId="{3D7192BF-B53C-4A8A-A218-2FA3420B052F}" srcId="{7E6E5ECA-1A4A-44EE-B7D7-70159D3311F3}" destId="{10442022-2673-428D-B350-300430254820}" srcOrd="4" destOrd="0" parTransId="{C047CE20-3027-4EC3-9CE5-8DADBFCDF24C}" sibTransId="{9661B9C9-B6F4-455F-9D5C-88222EBF4C8C}"/>
    <dgm:cxn modelId="{116F61FB-69F4-49C9-8B1C-40D1A6C38DD7}" type="presOf" srcId="{A51D0AD6-CD48-40DA-8DFF-79CAFFFD6FF2}" destId="{FD978BE8-97F5-44F5-B19A-65AA74F6D831}" srcOrd="0" destOrd="0" presId="urn:microsoft.com/office/officeart/2008/layout/VerticalCurvedList"/>
    <dgm:cxn modelId="{6632EBFE-F086-4B7B-B33D-37B38A9BEE6F}" srcId="{7E6E5ECA-1A4A-44EE-B7D7-70159D3311F3}" destId="{5FE24B3E-5368-4248-ABF8-6A7F1E4EE43F}" srcOrd="1" destOrd="0" parTransId="{C40D7817-DD3F-4005-9E4E-CB35354712FA}" sibTransId="{5ABE6AD0-97C4-4225-A60A-DD2BE29E9008}"/>
    <dgm:cxn modelId="{10705C7D-1132-4CB9-A4E4-625EBE2ECACD}" type="presParOf" srcId="{E8381D24-A0A7-4DD6-AFAD-A05E315B77B4}" destId="{21BAB7E6-D4D2-4153-9E49-69E4FAA8BC43}" srcOrd="0" destOrd="0" presId="urn:microsoft.com/office/officeart/2008/layout/VerticalCurvedList"/>
    <dgm:cxn modelId="{FD5C88F5-B13E-48DC-BAC4-FB15E02156A7}" type="presParOf" srcId="{21BAB7E6-D4D2-4153-9E49-69E4FAA8BC43}" destId="{C211F4E7-4B44-4A3C-A69C-65E04177A552}" srcOrd="0" destOrd="0" presId="urn:microsoft.com/office/officeart/2008/layout/VerticalCurvedList"/>
    <dgm:cxn modelId="{7252039F-20CA-4172-B65D-BD528B591348}" type="presParOf" srcId="{C211F4E7-4B44-4A3C-A69C-65E04177A552}" destId="{97C363C2-B14D-49FD-B48A-5694F7281EF2}" srcOrd="0" destOrd="0" presId="urn:microsoft.com/office/officeart/2008/layout/VerticalCurvedList"/>
    <dgm:cxn modelId="{06D36620-565A-4FAF-9FE1-511A283C51EE}" type="presParOf" srcId="{C211F4E7-4B44-4A3C-A69C-65E04177A552}" destId="{D95CA137-9A18-4B9F-8D5A-7A4B026926C3}" srcOrd="1" destOrd="0" presId="urn:microsoft.com/office/officeart/2008/layout/VerticalCurvedList"/>
    <dgm:cxn modelId="{0F1B7EAB-EACD-4F2E-9081-085ED717C3EF}" type="presParOf" srcId="{C211F4E7-4B44-4A3C-A69C-65E04177A552}" destId="{C9E98FFF-A1FA-4060-A8E6-D06EF4C26720}" srcOrd="2" destOrd="0" presId="urn:microsoft.com/office/officeart/2008/layout/VerticalCurvedList"/>
    <dgm:cxn modelId="{31E68FFF-4592-45F7-8134-D204C4843AA0}" type="presParOf" srcId="{C211F4E7-4B44-4A3C-A69C-65E04177A552}" destId="{114373BB-3505-4E9F-B84E-28308039498F}" srcOrd="3" destOrd="0" presId="urn:microsoft.com/office/officeart/2008/layout/VerticalCurvedList"/>
    <dgm:cxn modelId="{FB279DBB-50DC-4DA4-B1BE-CFC74638DDF6}" type="presParOf" srcId="{21BAB7E6-D4D2-4153-9E49-69E4FAA8BC43}" destId="{A28E408E-615B-47A6-921A-558DD3A02784}" srcOrd="1" destOrd="0" presId="urn:microsoft.com/office/officeart/2008/layout/VerticalCurvedList"/>
    <dgm:cxn modelId="{02DC8B46-6BA1-475B-8426-C3F223782D8D}" type="presParOf" srcId="{21BAB7E6-D4D2-4153-9E49-69E4FAA8BC43}" destId="{21AF3C0D-BE1E-450B-934E-14F5BD157F17}" srcOrd="2" destOrd="0" presId="urn:microsoft.com/office/officeart/2008/layout/VerticalCurvedList"/>
    <dgm:cxn modelId="{9CB899F3-7A94-4E2B-BF86-E2D639FFB866}" type="presParOf" srcId="{21AF3C0D-BE1E-450B-934E-14F5BD157F17}" destId="{01AFBE32-4438-4340-8E30-7CCC456D66D7}" srcOrd="0" destOrd="0" presId="urn:microsoft.com/office/officeart/2008/layout/VerticalCurvedList"/>
    <dgm:cxn modelId="{CCCCE2F5-8F36-41AC-83A3-D069491D7E6D}" type="presParOf" srcId="{21BAB7E6-D4D2-4153-9E49-69E4FAA8BC43}" destId="{08F50D97-F999-4C20-B188-778562B2C450}" srcOrd="3" destOrd="0" presId="urn:microsoft.com/office/officeart/2008/layout/VerticalCurvedList"/>
    <dgm:cxn modelId="{284CEADD-28AB-43AA-AD8A-38D67420A89B}" type="presParOf" srcId="{21BAB7E6-D4D2-4153-9E49-69E4FAA8BC43}" destId="{D478C52F-D4B7-4184-A1BC-B0B07595D053}" srcOrd="4" destOrd="0" presId="urn:microsoft.com/office/officeart/2008/layout/VerticalCurvedList"/>
    <dgm:cxn modelId="{3CD8391A-6769-4F4F-A96C-6DBD61BE580E}" type="presParOf" srcId="{D478C52F-D4B7-4184-A1BC-B0B07595D053}" destId="{72EC030E-9DF9-4BB2-8C52-8E9359A4DEBD}" srcOrd="0" destOrd="0" presId="urn:microsoft.com/office/officeart/2008/layout/VerticalCurvedList"/>
    <dgm:cxn modelId="{995C453B-BB2C-4915-8498-8451AEEC2C0C}" type="presParOf" srcId="{21BAB7E6-D4D2-4153-9E49-69E4FAA8BC43}" destId="{FD978BE8-97F5-44F5-B19A-65AA74F6D831}" srcOrd="5" destOrd="0" presId="urn:microsoft.com/office/officeart/2008/layout/VerticalCurvedList"/>
    <dgm:cxn modelId="{2381AC0C-9A11-465E-8AB8-5609DFAB3F1A}" type="presParOf" srcId="{21BAB7E6-D4D2-4153-9E49-69E4FAA8BC43}" destId="{D29FB53C-0E5E-4F54-8F65-D42D36097F96}" srcOrd="6" destOrd="0" presId="urn:microsoft.com/office/officeart/2008/layout/VerticalCurvedList"/>
    <dgm:cxn modelId="{4A9FDEE1-28FA-4809-8488-196987DDCE0E}" type="presParOf" srcId="{D29FB53C-0E5E-4F54-8F65-D42D36097F96}" destId="{605B4266-F848-43E8-8EF6-4AF9B2E4EE73}" srcOrd="0" destOrd="0" presId="urn:microsoft.com/office/officeart/2008/layout/VerticalCurvedList"/>
    <dgm:cxn modelId="{C66DD170-41F5-450F-A27F-A4FEA7EED3FC}" type="presParOf" srcId="{21BAB7E6-D4D2-4153-9E49-69E4FAA8BC43}" destId="{1E73063C-7231-4970-B71B-8307B4AA90F8}" srcOrd="7" destOrd="0" presId="urn:microsoft.com/office/officeart/2008/layout/VerticalCurvedList"/>
    <dgm:cxn modelId="{C11E8E4E-DD71-49F3-9476-377C95F3BB5F}" type="presParOf" srcId="{21BAB7E6-D4D2-4153-9E49-69E4FAA8BC43}" destId="{146DE922-D8EE-4934-997C-87BD70DB0719}" srcOrd="8" destOrd="0" presId="urn:microsoft.com/office/officeart/2008/layout/VerticalCurvedList"/>
    <dgm:cxn modelId="{3FE56C45-688F-4B3A-94A7-FCF1CF95FE31}" type="presParOf" srcId="{146DE922-D8EE-4934-997C-87BD70DB0719}" destId="{D87201E0-A134-40FC-8495-FB5ED72B8CFF}" srcOrd="0" destOrd="0" presId="urn:microsoft.com/office/officeart/2008/layout/VerticalCurvedList"/>
    <dgm:cxn modelId="{8A3B021C-BF5B-4089-955B-0FAC200345D0}" type="presParOf" srcId="{21BAB7E6-D4D2-4153-9E49-69E4FAA8BC43}" destId="{C5C7DD9F-9E79-4CC9-A06F-E821416CD588}" srcOrd="9" destOrd="0" presId="urn:microsoft.com/office/officeart/2008/layout/VerticalCurvedList"/>
    <dgm:cxn modelId="{C8C6C131-5915-43DB-9190-0C30A3695D37}" type="presParOf" srcId="{21BAB7E6-D4D2-4153-9E49-69E4FAA8BC43}" destId="{1E0A6F00-E37B-4F51-9267-3A14D1A66171}" srcOrd="10" destOrd="0" presId="urn:microsoft.com/office/officeart/2008/layout/VerticalCurvedList"/>
    <dgm:cxn modelId="{5311D7E5-2BA0-420C-BCFB-12CA7AB86CE4}" type="presParOf" srcId="{1E0A6F00-E37B-4F51-9267-3A14D1A66171}" destId="{96E7A032-C0E1-4270-A996-82B7F0047E5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CA137-9A18-4B9F-8D5A-7A4B026926C3}">
      <dsp:nvSpPr>
        <dsp:cNvPr id="0" name=""/>
        <dsp:cNvSpPr/>
      </dsp:nvSpPr>
      <dsp:spPr>
        <a:xfrm>
          <a:off x="-4799067" y="-735532"/>
          <a:ext cx="5716022" cy="5716022"/>
        </a:xfrm>
        <a:prstGeom prst="blockArc">
          <a:avLst>
            <a:gd name="adj1" fmla="val 18900000"/>
            <a:gd name="adj2" fmla="val 2700000"/>
            <a:gd name="adj3" fmla="val 378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8E408E-615B-47A6-921A-558DD3A02784}">
      <dsp:nvSpPr>
        <dsp:cNvPr id="0" name=""/>
        <dsp:cNvSpPr/>
      </dsp:nvSpPr>
      <dsp:spPr>
        <a:xfrm>
          <a:off x="401259" y="265224"/>
          <a:ext cx="8156058" cy="530789"/>
        </a:xfrm>
        <a:prstGeom prst="rect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1314" tIns="35560" rIns="35560" bIns="3556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i="0" kern="1200" dirty="0">
              <a:latin typeface="Bookman Old Style" pitchFamily="18" charset="0"/>
            </a:rPr>
            <a:t>REALIZZATA DA </a:t>
          </a:r>
          <a:r>
            <a:rPr lang="it-IT" sz="1400" b="1" i="0" kern="1200" dirty="0">
              <a:latin typeface="Bookman Old Style" pitchFamily="18" charset="0"/>
            </a:rPr>
            <a:t>ASTRARICERCHE</a:t>
          </a:r>
          <a:endParaRPr lang="it-IT" sz="1400" b="0" kern="1200" dirty="0">
            <a:latin typeface="Bookman Old Style" pitchFamily="18" charset="0"/>
          </a:endParaRPr>
        </a:p>
      </dsp:txBody>
      <dsp:txXfrm>
        <a:off x="401259" y="265224"/>
        <a:ext cx="8156058" cy="530789"/>
      </dsp:txXfrm>
    </dsp:sp>
    <dsp:sp modelId="{01AFBE32-4438-4340-8E30-7CCC456D66D7}">
      <dsp:nvSpPr>
        <dsp:cNvPr id="0" name=""/>
        <dsp:cNvSpPr/>
      </dsp:nvSpPr>
      <dsp:spPr>
        <a:xfrm>
          <a:off x="69516" y="198876"/>
          <a:ext cx="663486" cy="66348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F50D97-F999-4C20-B188-778562B2C450}">
      <dsp:nvSpPr>
        <dsp:cNvPr id="0" name=""/>
        <dsp:cNvSpPr/>
      </dsp:nvSpPr>
      <dsp:spPr>
        <a:xfrm>
          <a:off x="781607" y="1061154"/>
          <a:ext cx="7775710" cy="530789"/>
        </a:xfrm>
        <a:prstGeom prst="rect">
          <a:avLst/>
        </a:prstGeom>
        <a:solidFill>
          <a:srgbClr val="00B0F0"/>
        </a:solidFill>
        <a:ln w="3175"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1314" tIns="35560" rIns="35560" bIns="3556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0" i="0" kern="1200" dirty="0">
              <a:latin typeface="Bookman Old Style" pitchFamily="18" charset="0"/>
            </a:rPr>
            <a:t>PER </a:t>
          </a:r>
          <a:r>
            <a:rPr lang="it-IT" sz="1400" b="1" i="0" kern="1200" dirty="0">
              <a:latin typeface="Bookman Old Style" pitchFamily="18" charset="0"/>
            </a:rPr>
            <a:t>FONDAZIONE UMBERTO VERONESI</a:t>
          </a:r>
          <a:endParaRPr lang="it-IT" sz="1400" b="1" kern="1200" dirty="0">
            <a:latin typeface="Bookman Old Style" pitchFamily="18" charset="0"/>
          </a:endParaRPr>
        </a:p>
      </dsp:txBody>
      <dsp:txXfrm>
        <a:off x="781607" y="1061154"/>
        <a:ext cx="7775710" cy="530789"/>
      </dsp:txXfrm>
    </dsp:sp>
    <dsp:sp modelId="{72EC030E-9DF9-4BB2-8C52-8E9359A4DEBD}">
      <dsp:nvSpPr>
        <dsp:cNvPr id="0" name=""/>
        <dsp:cNvSpPr/>
      </dsp:nvSpPr>
      <dsp:spPr>
        <a:xfrm>
          <a:off x="449864" y="994805"/>
          <a:ext cx="663486" cy="663486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rgbClr val="0070C0"/>
          </a:solidFill>
          <a:prstDash val="solid"/>
        </a:ln>
        <a:effectLst/>
        <a:scene3d>
          <a:camera prst="orthographicFront"/>
          <a:lightRig rig="threeP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FD978BE8-97F5-44F5-B19A-65AA74F6D831}">
      <dsp:nvSpPr>
        <dsp:cNvPr id="0" name=""/>
        <dsp:cNvSpPr/>
      </dsp:nvSpPr>
      <dsp:spPr>
        <a:xfrm>
          <a:off x="898344" y="1857083"/>
          <a:ext cx="7658974" cy="530789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1314" tIns="35560" rIns="35560" bIns="3556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i="0" kern="1200" dirty="0">
              <a:solidFill>
                <a:srgbClr val="002060"/>
              </a:solidFill>
              <a:latin typeface="Bookman Old Style" pitchFamily="18" charset="0"/>
            </a:rPr>
            <a:t>REALIZZATA NEL MESE DI </a:t>
          </a:r>
          <a:r>
            <a:rPr lang="it-IT" sz="1400" b="1" i="0" kern="1200" dirty="0">
              <a:solidFill>
                <a:srgbClr val="002060"/>
              </a:solidFill>
              <a:latin typeface="Bookman Old Style" pitchFamily="18" charset="0"/>
            </a:rPr>
            <a:t>FEBBRAIO</a:t>
          </a:r>
          <a:r>
            <a:rPr lang="it-IT" sz="1400" i="0" kern="1200" dirty="0">
              <a:solidFill>
                <a:srgbClr val="002060"/>
              </a:solidFill>
              <a:latin typeface="Bookman Old Style" pitchFamily="18" charset="0"/>
            </a:rPr>
            <a:t> </a:t>
          </a:r>
          <a:r>
            <a:rPr lang="it-IT" sz="1400" b="1" i="0" kern="1200" dirty="0">
              <a:solidFill>
                <a:srgbClr val="002060"/>
              </a:solidFill>
              <a:latin typeface="Bookman Old Style" pitchFamily="18" charset="0"/>
            </a:rPr>
            <a:t>2024</a:t>
          </a:r>
          <a:endParaRPr lang="it-IT" sz="1400" b="1" kern="1200" dirty="0">
            <a:solidFill>
              <a:srgbClr val="002060"/>
            </a:solidFill>
            <a:latin typeface="Bookman Old Style" pitchFamily="18" charset="0"/>
          </a:endParaRPr>
        </a:p>
      </dsp:txBody>
      <dsp:txXfrm>
        <a:off x="898344" y="1857083"/>
        <a:ext cx="7658974" cy="530789"/>
      </dsp:txXfrm>
    </dsp:sp>
    <dsp:sp modelId="{605B4266-F848-43E8-8EF6-4AF9B2E4EE73}">
      <dsp:nvSpPr>
        <dsp:cNvPr id="0" name=""/>
        <dsp:cNvSpPr/>
      </dsp:nvSpPr>
      <dsp:spPr>
        <a:xfrm>
          <a:off x="566600" y="1790735"/>
          <a:ext cx="663486" cy="663486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73063C-7231-4970-B71B-8307B4AA90F8}">
      <dsp:nvSpPr>
        <dsp:cNvPr id="0" name=""/>
        <dsp:cNvSpPr/>
      </dsp:nvSpPr>
      <dsp:spPr>
        <a:xfrm>
          <a:off x="781607" y="2653013"/>
          <a:ext cx="7775710" cy="530789"/>
        </a:xfrm>
        <a:prstGeom prst="rect">
          <a:avLst/>
        </a:prstGeom>
        <a:solidFill>
          <a:schemeClr val="bg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1314" tIns="35560" rIns="35560" bIns="3556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i="0" kern="1200" dirty="0">
              <a:latin typeface="Bookman Old Style" pitchFamily="18" charset="0"/>
            </a:rPr>
            <a:t>TRAMITE </a:t>
          </a:r>
          <a:r>
            <a:rPr lang="it-IT" sz="1400" b="1" i="0" kern="1200" dirty="0">
              <a:latin typeface="Bookman Old Style" pitchFamily="18" charset="0"/>
            </a:rPr>
            <a:t>1206 INTERVISTE </a:t>
          </a:r>
          <a:r>
            <a:rPr lang="it-IT" sz="1400" b="0" i="0" kern="1200" dirty="0">
              <a:latin typeface="Bookman Old Style" pitchFamily="18" charset="0"/>
            </a:rPr>
            <a:t>ON LINE</a:t>
          </a:r>
          <a:endParaRPr lang="it-IT" sz="1400" b="0" kern="1200" dirty="0">
            <a:latin typeface="Bookman Old Style" pitchFamily="18" charset="0"/>
          </a:endParaRPr>
        </a:p>
      </dsp:txBody>
      <dsp:txXfrm>
        <a:off x="781607" y="2653013"/>
        <a:ext cx="7775710" cy="530789"/>
      </dsp:txXfrm>
    </dsp:sp>
    <dsp:sp modelId="{D87201E0-A134-40FC-8495-FB5ED72B8CFF}">
      <dsp:nvSpPr>
        <dsp:cNvPr id="0" name=""/>
        <dsp:cNvSpPr/>
      </dsp:nvSpPr>
      <dsp:spPr>
        <a:xfrm>
          <a:off x="449864" y="2586664"/>
          <a:ext cx="663486" cy="663486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C7DD9F-9E79-4CC9-A06F-E821416CD588}">
      <dsp:nvSpPr>
        <dsp:cNvPr id="0" name=""/>
        <dsp:cNvSpPr/>
      </dsp:nvSpPr>
      <dsp:spPr>
        <a:xfrm>
          <a:off x="401259" y="3448942"/>
          <a:ext cx="8156058" cy="530789"/>
        </a:xfrm>
        <a:prstGeom prst="rect">
          <a:avLst/>
        </a:prstGeom>
        <a:solidFill>
          <a:schemeClr val="accent5">
            <a:hueOff val="1856237"/>
            <a:satOff val="30193"/>
            <a:lumOff val="-3392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1314" tIns="35560" rIns="35560" bIns="3556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i="0" kern="1200" dirty="0">
              <a:latin typeface="Bookman Old Style" pitchFamily="18" charset="0"/>
            </a:rPr>
            <a:t>A UN CAMPIONE </a:t>
          </a:r>
          <a:r>
            <a:rPr lang="it-IT" sz="1400" b="0" i="0" kern="1200" dirty="0">
              <a:latin typeface="Bookman Old Style" pitchFamily="18" charset="0"/>
            </a:rPr>
            <a:t>DI</a:t>
          </a:r>
          <a:r>
            <a:rPr lang="it-IT" sz="1400" b="1" i="0" kern="1200" dirty="0">
              <a:latin typeface="Bookman Old Style" pitchFamily="18" charset="0"/>
            </a:rPr>
            <a:t> 18-29ENNI</a:t>
          </a:r>
          <a:endParaRPr lang="it-IT" sz="1400" b="0" kern="1200" dirty="0">
            <a:latin typeface="Bookman Old Style" pitchFamily="18" charset="0"/>
          </a:endParaRPr>
        </a:p>
      </dsp:txBody>
      <dsp:txXfrm>
        <a:off x="401259" y="3448942"/>
        <a:ext cx="8156058" cy="530789"/>
      </dsp:txXfrm>
    </dsp:sp>
    <dsp:sp modelId="{96E7A032-C0E1-4270-A996-82B7F0047E5F}">
      <dsp:nvSpPr>
        <dsp:cNvPr id="0" name=""/>
        <dsp:cNvSpPr/>
      </dsp:nvSpPr>
      <dsp:spPr>
        <a:xfrm>
          <a:off x="69516" y="3382593"/>
          <a:ext cx="663486" cy="663486"/>
        </a:xfrm>
        <a:prstGeom prst="ellipse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862A69-A3AA-488B-90A6-3BAC5CB92359}" type="datetimeFigureOut">
              <a:rPr lang="it-IT" smtClean="0"/>
              <a:pPr/>
              <a:t>27/02/2024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9A698-ACF7-44D9-B759-6BE2967A20E4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1605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75FBF-FC42-46BD-A137-4E176A86209A}" type="datetimeFigureOut">
              <a:rPr lang="it-IT" smtClean="0"/>
              <a:pPr/>
              <a:t>27/02/2024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D8023-3C75-44E7-AA4B-3D14354F3BB7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1443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32E909-87CA-474A-BC61-41264C9CBB27}" type="slidenum">
              <a:rPr lang="it-IT" smtClean="0">
                <a:cs typeface="Arial" charset="0"/>
              </a:rPr>
              <a:pPr/>
              <a:t>1</a:t>
            </a:fld>
            <a:endParaRPr lang="it-IT" dirty="0">
              <a:cs typeface="Arial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7588" y="514350"/>
            <a:ext cx="4570412" cy="257175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077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A679C-885B-4010-9355-5D72B452C5A7}" type="slidenum">
              <a:rPr lang="it-IT" smtClean="0">
                <a:cs typeface="Arial" charset="0"/>
              </a:rPr>
              <a:pPr/>
              <a:t>2</a:t>
            </a:fld>
            <a:endParaRPr lang="it-IT" dirty="0">
              <a:cs typeface="Arial" charset="0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93938" y="514350"/>
            <a:ext cx="4573587" cy="2573338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839" y="3257359"/>
            <a:ext cx="7320325" cy="3086264"/>
          </a:xfrm>
          <a:noFill/>
          <a:ln/>
        </p:spPr>
        <p:txBody>
          <a:bodyPr/>
          <a:lstStyle/>
          <a:p>
            <a:pPr eaLnBrk="1" hangingPunct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9878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6D8023-3C75-44E7-AA4B-3D14354F3BB7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2461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32E909-87CA-474A-BC61-41264C9CBB27}" type="slidenum">
              <a:rPr lang="it-IT" smtClean="0">
                <a:cs typeface="Arial" charset="0"/>
              </a:rPr>
              <a:pPr/>
              <a:t>17</a:t>
            </a:fld>
            <a:endParaRPr lang="it-IT" dirty="0">
              <a:cs typeface="Arial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7588" y="514350"/>
            <a:ext cx="4570412" cy="257175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90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olo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388B894-9930-42F9-B303-802D6AE36C3F}"/>
              </a:ext>
            </a:extLst>
          </p:cNvPr>
          <p:cNvSpPr/>
          <p:nvPr userDrawn="1"/>
        </p:nvSpPr>
        <p:spPr>
          <a:xfrm>
            <a:off x="0" y="-1458"/>
            <a:ext cx="9144000" cy="5217270"/>
          </a:xfrm>
          <a:prstGeom prst="rect">
            <a:avLst/>
          </a:prstGeom>
          <a:solidFill>
            <a:srgbClr val="317FE3"/>
          </a:solidFill>
          <a:ln>
            <a:noFill/>
          </a:ln>
          <a:scene3d>
            <a:camera prst="orthographicFront"/>
            <a:lightRig rig="threePt" dir="t"/>
          </a:scene3d>
          <a:sp3d>
            <a:bevelB w="508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Bookman Old Style" pitchFamily="18" charset="0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Bookman Old Style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ma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613" y="18535"/>
            <a:ext cx="7924706" cy="541829"/>
          </a:xfrm>
        </p:spPr>
        <p:txBody>
          <a:bodyPr>
            <a:noAutofit/>
          </a:bodyPr>
          <a:lstStyle>
            <a:lvl1pPr>
              <a:defRPr sz="150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3" y="648891"/>
            <a:ext cx="8715436" cy="3225007"/>
          </a:xfrm>
          <a:ln w="12700" cap="rnd" cmpd="dbl">
            <a:solidFill>
              <a:srgbClr val="002060"/>
            </a:solidFill>
            <a:prstDash val="dash"/>
          </a:ln>
          <a:effectLst/>
        </p:spPr>
        <p:txBody>
          <a:bodyPr anchor="ctr" anchorCtr="0">
            <a:normAutofit/>
          </a:bodyPr>
          <a:lstStyle>
            <a:lvl1pPr marL="0" indent="0" algn="just">
              <a:defRPr sz="1500" i="1">
                <a:solidFill>
                  <a:schemeClr val="accent1">
                    <a:lumMod val="50000"/>
                  </a:schemeClr>
                </a:solidFill>
              </a:defRPr>
            </a:lvl1pPr>
            <a:lvl2pPr algn="just">
              <a:defRPr sz="1500" i="1"/>
            </a:lvl2pPr>
            <a:lvl3pPr algn="just">
              <a:defRPr sz="1500" i="1"/>
            </a:lvl3pPr>
            <a:lvl4pPr algn="just">
              <a:defRPr sz="1500" i="1"/>
            </a:lvl4pPr>
            <a:lvl5pPr algn="just">
              <a:defRPr sz="1500" i="1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0"/>
          </p:nvPr>
        </p:nvSpPr>
        <p:spPr>
          <a:xfrm>
            <a:off x="234950" y="4269784"/>
            <a:ext cx="8699500" cy="660633"/>
          </a:xfrm>
        </p:spPr>
        <p:txBody>
          <a:bodyPr anchor="b" anchorCtr="0">
            <a:normAutofit/>
          </a:bodyPr>
          <a:lstStyle>
            <a:lvl1pPr algn="r">
              <a:defRPr sz="16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1" hasCustomPrompt="1"/>
          </p:nvPr>
        </p:nvSpPr>
        <p:spPr>
          <a:xfrm>
            <a:off x="234950" y="3941595"/>
            <a:ext cx="8699500" cy="220265"/>
          </a:xfr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rgbClr val="0070C0"/>
                </a:solidFill>
              </a:defRPr>
            </a:lvl1pPr>
          </a:lstStyle>
          <a:p>
            <a:pPr lvl="0"/>
            <a:r>
              <a:rPr lang="it-IT" dirty="0"/>
              <a:t>Fare clic per modificare stili del testo dello schema</a:t>
            </a:r>
          </a:p>
        </p:txBody>
      </p: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8173872" y="4975494"/>
            <a:ext cx="944822" cy="159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 anchor="ctr" anchorCtr="1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- </a:t>
            </a:r>
            <a:fld id="{91F28F83-2A0D-4FE1-A1BA-70118CFCEFA5}" type="slidenum">
              <a:rPr kumimoji="0" lang="it-IT" sz="1200" b="0" i="1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r>
              <a:rPr kumimoji="0" lang="it-IT" sz="12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-</a:t>
            </a:r>
            <a:endParaRPr kumimoji="0" lang="it-IT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9189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FAD33C32-A3A8-40F9-911C-263575A7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13" y="18535"/>
            <a:ext cx="7924706" cy="541829"/>
          </a:xfrm>
        </p:spPr>
        <p:txBody>
          <a:bodyPr>
            <a:noAutofit/>
          </a:bodyPr>
          <a:lstStyle>
            <a:lvl1pPr>
              <a:defRPr sz="150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E001A423-0318-40AB-9643-662570EE41F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73872" y="4975494"/>
            <a:ext cx="944822" cy="159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 anchor="ctr" anchorCtr="1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- </a:t>
            </a:r>
            <a:fld id="{91F28F83-2A0D-4FE1-A1BA-70118CFCEFA5}" type="slidenum">
              <a:rPr kumimoji="0" lang="it-IT" sz="1200" b="0" i="1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r>
              <a:rPr kumimoji="0" lang="it-IT" sz="12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-</a:t>
            </a:r>
            <a:endParaRPr kumimoji="0" lang="it-IT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cs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628647"/>
            <a:ext cx="8715436" cy="4232676"/>
          </a:xfrm>
        </p:spPr>
        <p:txBody>
          <a:bodyPr anchor="ctr" anchorCtr="0">
            <a:normAutofit/>
          </a:bodyPr>
          <a:lstStyle>
            <a:lvl1pPr marL="0" indent="0" algn="just">
              <a:defRPr sz="1500" i="0">
                <a:solidFill>
                  <a:srgbClr val="002060"/>
                </a:solidFill>
              </a:defRPr>
            </a:lvl1pPr>
            <a:lvl2pPr marL="628650" indent="-268288" algn="just">
              <a:buFont typeface="Wingdings" panose="05000000000000000000" pitchFamily="2" charset="2"/>
              <a:buChar char="§"/>
              <a:defRPr sz="1500" i="0">
                <a:solidFill>
                  <a:schemeClr val="bg2">
                    <a:lumMod val="50000"/>
                  </a:schemeClr>
                </a:solidFill>
              </a:defRPr>
            </a:lvl2pPr>
            <a:lvl3pPr marL="896938" indent="-268288" algn="just">
              <a:defRPr sz="1500" i="0">
                <a:solidFill>
                  <a:srgbClr val="002060"/>
                </a:solidFill>
              </a:defRPr>
            </a:lvl3pPr>
            <a:lvl4pPr algn="just">
              <a:defRPr sz="1500" i="0">
                <a:solidFill>
                  <a:srgbClr val="002060"/>
                </a:solidFill>
              </a:defRPr>
            </a:lvl4pPr>
            <a:lvl5pPr algn="just">
              <a:defRPr sz="1500" i="0">
                <a:solidFill>
                  <a:srgbClr val="002060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908BD7C-F4F2-4C01-BF3C-8E9C84FB8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13" y="18535"/>
            <a:ext cx="7924706" cy="541829"/>
          </a:xfrm>
        </p:spPr>
        <p:txBody>
          <a:bodyPr>
            <a:noAutofit/>
          </a:bodyPr>
          <a:lstStyle>
            <a:lvl1pPr>
              <a:defRPr sz="150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12" name="Rectangle 13">
            <a:extLst>
              <a:ext uri="{FF2B5EF4-FFF2-40B4-BE49-F238E27FC236}">
                <a16:creationId xmlns:a16="http://schemas.microsoft.com/office/drawing/2014/main" id="{0980ED95-E187-4A4C-BFF3-BEDEF79245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73872" y="4975494"/>
            <a:ext cx="944822" cy="159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 anchor="ctr" anchorCtr="1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- </a:t>
            </a:r>
            <a:fld id="{91F28F83-2A0D-4FE1-A1BA-70118CFCEFA5}" type="slidenum">
              <a:rPr kumimoji="0" lang="it-IT" sz="1200" b="0" i="1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r>
              <a:rPr kumimoji="0" lang="it-IT" sz="12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-</a:t>
            </a:r>
            <a:endParaRPr kumimoji="0" lang="it-IT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92047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03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AA9900AD-7518-4F1C-B22E-313051650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13" y="18535"/>
            <a:ext cx="7924706" cy="541829"/>
          </a:xfrm>
        </p:spPr>
        <p:txBody>
          <a:bodyPr>
            <a:noAutofit/>
          </a:bodyPr>
          <a:lstStyle>
            <a:lvl1pPr>
              <a:defRPr sz="150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78C85E2-0EDF-4156-A1BA-7F1F0E882B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73872" y="4975494"/>
            <a:ext cx="944822" cy="159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 anchor="ctr" anchorCtr="1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- </a:t>
            </a:r>
            <a:fld id="{91F28F83-2A0D-4FE1-A1BA-70118CFCEFA5}" type="slidenum">
              <a:rPr kumimoji="0" lang="it-IT" sz="1200" b="0" i="1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r>
              <a:rPr kumimoji="0" lang="it-IT" sz="12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-</a:t>
            </a:r>
            <a:endParaRPr kumimoji="0" lang="it-IT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5470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2844" y="18535"/>
            <a:ext cx="8858312" cy="541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648892"/>
            <a:ext cx="8229600" cy="3945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70781"/>
            <a:ext cx="9144000" cy="437259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0000"/>
                </a:schemeClr>
              </a:gs>
              <a:gs pos="13000">
                <a:schemeClr val="bg1"/>
              </a:gs>
              <a:gs pos="82000">
                <a:srgbClr val="ECECEC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A67135-C94D-4D6E-BBDB-6C12FC3F1E14}"/>
              </a:ext>
            </a:extLst>
          </p:cNvPr>
          <p:cNvSpPr/>
          <p:nvPr userDrawn="1"/>
        </p:nvSpPr>
        <p:spPr>
          <a:xfrm>
            <a:off x="0" y="-2128"/>
            <a:ext cx="9144000" cy="562492"/>
          </a:xfrm>
          <a:prstGeom prst="rect">
            <a:avLst/>
          </a:prstGeom>
          <a:solidFill>
            <a:srgbClr val="317FE3"/>
          </a:solidFill>
          <a:ln>
            <a:noFill/>
          </a:ln>
          <a:scene3d>
            <a:camera prst="orthographicFront"/>
            <a:lightRig rig="threePt" dir="t"/>
          </a:scene3d>
          <a:sp3d>
            <a:bevelB w="508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2D6F383-0FDA-443B-9540-578175885EE9}"/>
              </a:ext>
            </a:extLst>
          </p:cNvPr>
          <p:cNvSpPr/>
          <p:nvPr userDrawn="1"/>
        </p:nvSpPr>
        <p:spPr>
          <a:xfrm>
            <a:off x="-5416" y="4943378"/>
            <a:ext cx="9149416" cy="210537"/>
          </a:xfrm>
          <a:prstGeom prst="rect">
            <a:avLst/>
          </a:prstGeom>
          <a:solidFill>
            <a:srgbClr val="317FE3"/>
          </a:solidFill>
          <a:ln>
            <a:noFill/>
          </a:ln>
          <a:scene3d>
            <a:camera prst="orthographicFront"/>
            <a:lightRig rig="threePt" dir="t"/>
          </a:scene3d>
          <a:sp3d>
            <a:bevelB w="508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5BB9071-4F3D-434A-9526-9F0C9110A11C}"/>
              </a:ext>
            </a:extLst>
          </p:cNvPr>
          <p:cNvSpPr/>
          <p:nvPr userDrawn="1"/>
        </p:nvSpPr>
        <p:spPr>
          <a:xfrm>
            <a:off x="8052561" y="30621"/>
            <a:ext cx="1041335" cy="510345"/>
          </a:xfrm>
          <a:prstGeom prst="roundRect">
            <a:avLst>
              <a:gd name="adj" fmla="val 9654"/>
            </a:avLst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5E6A36C-61FA-4F4B-8DDD-4C55D82FEDD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958" y="71915"/>
            <a:ext cx="651531" cy="162599"/>
          </a:xfrm>
          <a:prstGeom prst="rect">
            <a:avLst/>
          </a:prstGeom>
        </p:spPr>
      </p:pic>
      <p:pic>
        <p:nvPicPr>
          <p:cNvPr id="6" name="Immagine 5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C407B9C4-82A5-05CC-B36A-126E006EF35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4584" y="267263"/>
            <a:ext cx="681905" cy="2275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4" r:id="rId3"/>
    <p:sldLayoutId id="2147483660" r:id="rId4"/>
    <p:sldLayoutId id="2147483661" r:id="rId5"/>
  </p:sldLayoutIdLst>
  <p:txStyles>
    <p:titleStyle>
      <a:lvl1pPr algn="ctr" defTabSz="914400" rtl="0" eaLnBrk="1" latinLnBrk="0" hangingPunct="1">
        <a:lnSpc>
          <a:spcPts val="2000"/>
        </a:lnSpc>
        <a:spcBef>
          <a:spcPct val="0"/>
        </a:spcBef>
        <a:buNone/>
        <a:defRPr sz="2000" b="1" kern="1200">
          <a:solidFill>
            <a:schemeClr val="accent1">
              <a:lumMod val="50000"/>
            </a:schemeClr>
          </a:solidFill>
          <a:latin typeface="Bookman Old Style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Bookman Old Style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Bookman Old Style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Bookman Old Style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Bookman Old Style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Bookman Old Style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ChangeArrowheads="1"/>
          </p:cNvSpPr>
          <p:nvPr/>
        </p:nvSpPr>
        <p:spPr bwMode="auto">
          <a:xfrm>
            <a:off x="3997234" y="649289"/>
            <a:ext cx="5052714" cy="4073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Bookman Old Style" pitchFamily="18" charset="0"/>
              </a:rPr>
              <a:t>HPV/Papilloma virus: conoscenza e comportamenti </a:t>
            </a:r>
            <a:br>
              <a:rPr lang="it-IT" sz="3200" b="1" dirty="0">
                <a:solidFill>
                  <a:schemeClr val="bg1"/>
                </a:solidFill>
                <a:latin typeface="Bookman Old Style" pitchFamily="18" charset="0"/>
              </a:rPr>
            </a:br>
            <a:r>
              <a:rPr lang="it-IT" sz="3200" b="1" dirty="0">
                <a:solidFill>
                  <a:schemeClr val="bg1"/>
                </a:solidFill>
                <a:latin typeface="Bookman Old Style" pitchFamily="18" charset="0"/>
              </a:rPr>
              <a:t>tra i giovani</a:t>
            </a:r>
          </a:p>
          <a:p>
            <a:pPr algn="ctr"/>
            <a:endParaRPr lang="it-IT" sz="2400" b="1" dirty="0">
              <a:solidFill>
                <a:schemeClr val="bg1"/>
              </a:solidFill>
              <a:latin typeface="Bookman Old Style" pitchFamily="18" charset="0"/>
            </a:endParaRPr>
          </a:p>
          <a:p>
            <a:pPr algn="ctr"/>
            <a:r>
              <a:rPr lang="it-IT" b="1" dirty="0">
                <a:solidFill>
                  <a:schemeClr val="bg1"/>
                </a:solidFill>
                <a:latin typeface="Bookman Old Style" pitchFamily="18" charset="0"/>
              </a:rPr>
              <a:t>Ricerca quantitativa</a:t>
            </a:r>
          </a:p>
          <a:p>
            <a:pPr algn="ctr"/>
            <a:r>
              <a:rPr lang="it-IT" b="1" dirty="0">
                <a:solidFill>
                  <a:schemeClr val="bg1"/>
                </a:solidFill>
                <a:latin typeface="Bookman Old Style" pitchFamily="18" charset="0"/>
              </a:rPr>
              <a:t>febbraio 2024</a:t>
            </a:r>
          </a:p>
        </p:txBody>
      </p:sp>
      <p:pic>
        <p:nvPicPr>
          <p:cNvPr id="8" name="Picture Placeholder 9">
            <a:extLst>
              <a:ext uri="{FF2B5EF4-FFF2-40B4-BE49-F238E27FC236}">
                <a16:creationId xmlns:a16="http://schemas.microsoft.com/office/drawing/2014/main" id="{78C0AD44-6D89-4751-9B88-6E32ED21263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48405" y="469933"/>
            <a:ext cx="2088000" cy="2111527"/>
          </a:xfrm>
          <a:prstGeom prst="ellipse">
            <a:avLst/>
          </a:prstGeom>
          <a:solidFill>
            <a:srgbClr val="E7E6E6"/>
          </a:solidFill>
          <a:scene3d>
            <a:camera prst="orthographicFront"/>
            <a:lightRig rig="threePt" dir="t"/>
          </a:scene3d>
          <a:sp3d/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36DCA240-FC6A-4B77-81D2-7A775BE13E9D}"/>
              </a:ext>
            </a:extLst>
          </p:cNvPr>
          <p:cNvSpPr>
            <a:spLocks noChangeAspect="1"/>
          </p:cNvSpPr>
          <p:nvPr/>
        </p:nvSpPr>
        <p:spPr>
          <a:xfrm>
            <a:off x="284820" y="2723625"/>
            <a:ext cx="2088000" cy="2088000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19B7D83A-1DA9-4EAD-9D2A-A3D7A59093D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928" y="1875043"/>
            <a:ext cx="2140785" cy="214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50996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FF85F4-06DA-4731-8DB0-CC30E81D4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Comportamento personale nei confronti della vaccinazione anti-HPV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B536C27F-4FCF-C301-44A4-904EBE49AF5D}"/>
              </a:ext>
            </a:extLst>
          </p:cNvPr>
          <p:cNvGraphicFramePr>
            <a:graphicFrameLocks noGrp="1"/>
          </p:cNvGraphicFramePr>
          <p:nvPr/>
        </p:nvGraphicFramePr>
        <p:xfrm>
          <a:off x="25400" y="577850"/>
          <a:ext cx="9118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0EF1E526-3EEA-B1A3-7CF5-EBCD3C0AF620}"/>
              </a:ext>
            </a:extLst>
          </p:cNvPr>
          <p:cNvSpPr txBox="1"/>
          <p:nvPr/>
        </p:nvSpPr>
        <p:spPr>
          <a:xfrm>
            <a:off x="5538013" y="4659640"/>
            <a:ext cx="333088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Base: </a:t>
            </a: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conoscono/hanno sentito nominare HPV</a:t>
            </a:r>
            <a:endParaRPr kumimoji="0" lang="it-IT" sz="11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8135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35AF07-B9F8-3997-2970-E8CADCDFD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Comportamento personale nei confronti della vaccinazione anti-HPV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64804A72-FEAB-8CC2-1C99-612207C97AE3}"/>
              </a:ext>
            </a:extLst>
          </p:cNvPr>
          <p:cNvGraphicFramePr>
            <a:graphicFrameLocks noGrp="1"/>
          </p:cNvGraphicFramePr>
          <p:nvPr/>
        </p:nvGraphicFramePr>
        <p:xfrm>
          <a:off x="25400" y="577850"/>
          <a:ext cx="9118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vale 3">
            <a:extLst>
              <a:ext uri="{FF2B5EF4-FFF2-40B4-BE49-F238E27FC236}">
                <a16:creationId xmlns:a16="http://schemas.microsoft.com/office/drawing/2014/main" id="{26913BA5-E200-54FF-F9D8-F9B80212C064}"/>
              </a:ext>
            </a:extLst>
          </p:cNvPr>
          <p:cNvSpPr/>
          <p:nvPr/>
        </p:nvSpPr>
        <p:spPr>
          <a:xfrm>
            <a:off x="1401100" y="2532009"/>
            <a:ext cx="442448" cy="34945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86DE3D22-E395-3589-241E-B2AC48E7B72B}"/>
              </a:ext>
            </a:extLst>
          </p:cNvPr>
          <p:cNvSpPr/>
          <p:nvPr/>
        </p:nvSpPr>
        <p:spPr>
          <a:xfrm>
            <a:off x="4793230" y="2436147"/>
            <a:ext cx="442448" cy="34945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064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4C952C-CE1F-2959-69DD-AFD7531CC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Motivi per non sottoporsi alla vaccinazione anti-HPV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84FACF9B-252B-C7EA-4656-35562F4933CD}"/>
              </a:ext>
            </a:extLst>
          </p:cNvPr>
          <p:cNvGraphicFramePr>
            <a:graphicFrameLocks noGrp="1"/>
          </p:cNvGraphicFramePr>
          <p:nvPr/>
        </p:nvGraphicFramePr>
        <p:xfrm>
          <a:off x="25400" y="577850"/>
          <a:ext cx="9118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D25447BD-BD81-79C7-0619-04DC9F0636ED}"/>
              </a:ext>
            </a:extLst>
          </p:cNvPr>
          <p:cNvSpPr txBox="1"/>
          <p:nvPr/>
        </p:nvSpPr>
        <p:spPr>
          <a:xfrm>
            <a:off x="5582264" y="4650422"/>
            <a:ext cx="336078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Base: </a:t>
            </a: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 intenzionati a vaccinarsi contro HPV</a:t>
            </a:r>
            <a:endParaRPr kumimoji="0" lang="it-IT" sz="11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2380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1C1092-2287-1365-EA3B-CE1A85DD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Fonti utilizzate per informarsi sull’HPV e sulla vaccinazione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15260BA3-B138-80EF-EA60-3B5A345FA2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153475"/>
              </p:ext>
            </p:extLst>
          </p:nvPr>
        </p:nvGraphicFramePr>
        <p:xfrm>
          <a:off x="25400" y="577850"/>
          <a:ext cx="4546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AA4A88D4-7F55-D2C6-8125-9431B453EB93}"/>
              </a:ext>
            </a:extLst>
          </p:cNvPr>
          <p:cNvSpPr txBox="1"/>
          <p:nvPr/>
        </p:nvSpPr>
        <p:spPr>
          <a:xfrm>
            <a:off x="3244869" y="4722812"/>
            <a:ext cx="333088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Base: </a:t>
            </a: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conoscono/hanno sentito nominare HPV</a:t>
            </a:r>
            <a:endParaRPr kumimoji="0" lang="it-IT" sz="11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E2AD8BCC-75EA-A5C2-61FC-63B0DFF39F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867677"/>
              </p:ext>
            </p:extLst>
          </p:nvPr>
        </p:nvGraphicFramePr>
        <p:xfrm>
          <a:off x="4572000" y="577850"/>
          <a:ext cx="4572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910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4FBCC9-0948-F97D-1409-61E29BE36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Fonti utilizzate per informarsi sull’HPV e sulla vaccinazione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6FF51B95-A4CE-95BC-7449-BD76B13E1A3E}"/>
              </a:ext>
            </a:extLst>
          </p:cNvPr>
          <p:cNvGraphicFramePr>
            <a:graphicFrameLocks noGrp="1"/>
          </p:cNvGraphicFramePr>
          <p:nvPr/>
        </p:nvGraphicFramePr>
        <p:xfrm>
          <a:off x="25400" y="577850"/>
          <a:ext cx="9118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vale 3">
            <a:extLst>
              <a:ext uri="{FF2B5EF4-FFF2-40B4-BE49-F238E27FC236}">
                <a16:creationId xmlns:a16="http://schemas.microsoft.com/office/drawing/2014/main" id="{08F4297A-9653-9677-6745-DFE6445A78AD}"/>
              </a:ext>
            </a:extLst>
          </p:cNvPr>
          <p:cNvSpPr/>
          <p:nvPr/>
        </p:nvSpPr>
        <p:spPr>
          <a:xfrm>
            <a:off x="1128252" y="907025"/>
            <a:ext cx="376084" cy="27837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57D34562-0B1E-A33A-7BE3-DBBE67B4EAFC}"/>
              </a:ext>
            </a:extLst>
          </p:cNvPr>
          <p:cNvSpPr/>
          <p:nvPr/>
        </p:nvSpPr>
        <p:spPr>
          <a:xfrm>
            <a:off x="1128252" y="2094271"/>
            <a:ext cx="376084" cy="27837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BFD5FB1B-87EC-4178-08C7-133971FEE78E}"/>
              </a:ext>
            </a:extLst>
          </p:cNvPr>
          <p:cNvSpPr/>
          <p:nvPr/>
        </p:nvSpPr>
        <p:spPr>
          <a:xfrm>
            <a:off x="1437969" y="2824316"/>
            <a:ext cx="376084" cy="27837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072CC578-D51E-D36C-38CE-4A126D3D3C4B}"/>
              </a:ext>
            </a:extLst>
          </p:cNvPr>
          <p:cNvSpPr/>
          <p:nvPr/>
        </p:nvSpPr>
        <p:spPr>
          <a:xfrm>
            <a:off x="1437969" y="2514599"/>
            <a:ext cx="376084" cy="27837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77C631FB-8A48-9E61-92B2-B0CDC2E63B4F}"/>
              </a:ext>
            </a:extLst>
          </p:cNvPr>
          <p:cNvSpPr/>
          <p:nvPr/>
        </p:nvSpPr>
        <p:spPr>
          <a:xfrm>
            <a:off x="6442471" y="1839478"/>
            <a:ext cx="388143" cy="254793"/>
          </a:xfrm>
          <a:prstGeom prst="ellipse">
            <a:avLst/>
          </a:prstGeom>
          <a:noFill/>
          <a:ln>
            <a:solidFill>
              <a:srgbClr val="0189AF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0F96C7A4-AF57-CC9C-FABE-B0B36320A270}"/>
              </a:ext>
            </a:extLst>
          </p:cNvPr>
          <p:cNvSpPr/>
          <p:nvPr/>
        </p:nvSpPr>
        <p:spPr>
          <a:xfrm>
            <a:off x="6442471" y="727434"/>
            <a:ext cx="388143" cy="254793"/>
          </a:xfrm>
          <a:prstGeom prst="ellipse">
            <a:avLst/>
          </a:prstGeom>
          <a:noFill/>
          <a:ln>
            <a:solidFill>
              <a:srgbClr val="0189AF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FAEE8B57-4967-D4B7-76D6-F94E22FC8480}"/>
              </a:ext>
            </a:extLst>
          </p:cNvPr>
          <p:cNvSpPr/>
          <p:nvPr/>
        </p:nvSpPr>
        <p:spPr>
          <a:xfrm>
            <a:off x="5809059" y="2760480"/>
            <a:ext cx="388143" cy="254793"/>
          </a:xfrm>
          <a:prstGeom prst="ellipse">
            <a:avLst/>
          </a:prstGeom>
          <a:noFill/>
          <a:ln>
            <a:solidFill>
              <a:srgbClr val="0189AF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34ACCE63-6748-B321-6623-501E1E87D9BA}"/>
              </a:ext>
            </a:extLst>
          </p:cNvPr>
          <p:cNvSpPr/>
          <p:nvPr/>
        </p:nvSpPr>
        <p:spPr>
          <a:xfrm>
            <a:off x="5809059" y="1511913"/>
            <a:ext cx="388143" cy="254793"/>
          </a:xfrm>
          <a:prstGeom prst="ellipse">
            <a:avLst/>
          </a:prstGeom>
          <a:noFill/>
          <a:ln>
            <a:solidFill>
              <a:srgbClr val="0189AF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7109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EE805A-DE5A-0C2D-6B26-0D56808CF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Desiderio di essere più informato sul tema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6B55DA55-4F34-3614-0F63-16C9CAFAE103}"/>
              </a:ext>
            </a:extLst>
          </p:cNvPr>
          <p:cNvGraphicFramePr>
            <a:graphicFrameLocks noGrp="1"/>
          </p:cNvGraphicFramePr>
          <p:nvPr/>
        </p:nvGraphicFramePr>
        <p:xfrm>
          <a:off x="25400" y="577850"/>
          <a:ext cx="9118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93F0A19A-9A43-E613-1DD3-9F0CD52C6EA2}"/>
              </a:ext>
            </a:extLst>
          </p:cNvPr>
          <p:cNvSpPr txBox="1"/>
          <p:nvPr/>
        </p:nvSpPr>
        <p:spPr>
          <a:xfrm>
            <a:off x="234950" y="577850"/>
            <a:ext cx="86487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200" b="0" i="1" u="none" strike="noStrike" kern="1200" cap="none" spc="0" normalizeH="0" baseline="0" noProof="0" dirty="0">
                <a:ln>
                  <a:noFill/>
                </a:ln>
                <a:solidFill>
                  <a:srgbClr val="002060">
                    <a:lumMod val="50000"/>
                  </a:srgb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Rispetto a quanto sai adesso dell’HPV e del vaccino dell’HPV vorresti essere maggiormente informato in futuro?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1AFF156-332C-2658-8421-D8BA47155DFA}"/>
              </a:ext>
            </a:extLst>
          </p:cNvPr>
          <p:cNvSpPr txBox="1"/>
          <p:nvPr/>
        </p:nvSpPr>
        <p:spPr>
          <a:xfrm>
            <a:off x="5538013" y="4659640"/>
            <a:ext cx="333088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Base: </a:t>
            </a: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conoscono/hanno sentito nominare HPV</a:t>
            </a:r>
            <a:endParaRPr kumimoji="0" lang="it-IT" sz="11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0633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6DB4A0-0A5A-633B-0387-03ED21C97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Temi che si vorrebbero approfondire</a:t>
            </a: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BE9DA6EF-FBCA-8BB5-ECDF-3A5806982F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406296"/>
              </p:ext>
            </p:extLst>
          </p:nvPr>
        </p:nvGraphicFramePr>
        <p:xfrm>
          <a:off x="25400" y="577850"/>
          <a:ext cx="9118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3D7BD8D2-1C03-A162-4036-0595F81A0FBD}"/>
              </a:ext>
            </a:extLst>
          </p:cNvPr>
          <p:cNvSpPr txBox="1"/>
          <p:nvPr/>
        </p:nvSpPr>
        <p:spPr>
          <a:xfrm>
            <a:off x="6467167" y="4659640"/>
            <a:ext cx="252750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Base: </a:t>
            </a: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interessati a saperne di più</a:t>
            </a:r>
            <a:endParaRPr kumimoji="0" lang="it-IT" sz="11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8B1E6D34-17E3-C23B-3FB1-FCF8F197B4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745630"/>
              </p:ext>
            </p:extLst>
          </p:nvPr>
        </p:nvGraphicFramePr>
        <p:xfrm>
          <a:off x="5800724" y="577850"/>
          <a:ext cx="3343275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9187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ChangeArrowheads="1"/>
          </p:cNvSpPr>
          <p:nvPr/>
        </p:nvSpPr>
        <p:spPr bwMode="auto">
          <a:xfrm>
            <a:off x="4044260" y="649289"/>
            <a:ext cx="5099739" cy="4073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400" b="1" dirty="0">
                <a:solidFill>
                  <a:schemeClr val="bg1"/>
                </a:solidFill>
                <a:latin typeface="Bookman Old Style" pitchFamily="18" charset="0"/>
              </a:rPr>
              <a:t>AstraRicerche</a:t>
            </a:r>
          </a:p>
          <a:p>
            <a:pPr algn="ctr"/>
            <a:r>
              <a:rPr lang="it-IT" sz="2400" b="1" dirty="0">
                <a:solidFill>
                  <a:schemeClr val="bg1"/>
                </a:solidFill>
                <a:latin typeface="Bookman Old Style" pitchFamily="18" charset="0"/>
              </a:rPr>
              <a:t>corso Sempione 33</a:t>
            </a:r>
          </a:p>
          <a:p>
            <a:pPr algn="ctr"/>
            <a:r>
              <a:rPr lang="it-IT" sz="2400" b="1" dirty="0">
                <a:solidFill>
                  <a:schemeClr val="bg1"/>
                </a:solidFill>
                <a:latin typeface="Bookman Old Style" pitchFamily="18" charset="0"/>
              </a:rPr>
              <a:t>20145 Milano</a:t>
            </a:r>
          </a:p>
          <a:p>
            <a:pPr algn="ctr"/>
            <a:endParaRPr lang="it-IT" sz="2400" b="1" dirty="0">
              <a:solidFill>
                <a:schemeClr val="bg1"/>
              </a:solidFill>
              <a:latin typeface="Bookman Old Style" pitchFamily="18" charset="0"/>
            </a:endParaRPr>
          </a:p>
          <a:p>
            <a:pPr algn="ctr"/>
            <a:r>
              <a:rPr lang="it-IT" sz="2400" b="1" dirty="0">
                <a:solidFill>
                  <a:schemeClr val="bg1"/>
                </a:solidFill>
                <a:latin typeface="Bookman Old Style" pitchFamily="18" charset="0"/>
              </a:rPr>
              <a:t>Tel. (+39) 02.3319820</a:t>
            </a:r>
          </a:p>
          <a:p>
            <a:pPr algn="ctr"/>
            <a:r>
              <a:rPr lang="it-IT" sz="2400" u="sng" dirty="0">
                <a:solidFill>
                  <a:schemeClr val="bg1"/>
                </a:solidFill>
                <a:latin typeface="Bookman Old Style" pitchFamily="18" charset="0"/>
              </a:rPr>
              <a:t>astra@astraricerche.it</a:t>
            </a:r>
          </a:p>
          <a:p>
            <a:pPr algn="ctr"/>
            <a:endParaRPr lang="it-IT" sz="2400" b="1" dirty="0">
              <a:solidFill>
                <a:schemeClr val="bg1"/>
              </a:solidFill>
              <a:latin typeface="Bookman Old Style" pitchFamily="18" charset="0"/>
            </a:endParaRPr>
          </a:p>
          <a:p>
            <a:pPr algn="ctr"/>
            <a:r>
              <a:rPr lang="it-IT" sz="2400" u="sng" dirty="0">
                <a:solidFill>
                  <a:schemeClr val="bg1"/>
                </a:solidFill>
                <a:latin typeface="Bookman Old Style" pitchFamily="18" charset="0"/>
              </a:rPr>
              <a:t>www.astraricerche.it</a:t>
            </a:r>
            <a:endParaRPr lang="it-IT" sz="2400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pic>
        <p:nvPicPr>
          <p:cNvPr id="8" name="Picture Placeholder 9">
            <a:extLst>
              <a:ext uri="{FF2B5EF4-FFF2-40B4-BE49-F238E27FC236}">
                <a16:creationId xmlns:a16="http://schemas.microsoft.com/office/drawing/2014/main" id="{78C0AD44-6D89-4751-9B88-6E32ED21263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62466" y="668628"/>
            <a:ext cx="4009014" cy="4054187"/>
          </a:xfrm>
          <a:prstGeom prst="ellipse">
            <a:avLst/>
          </a:prstGeom>
          <a:solidFill>
            <a:srgbClr val="E7E6E6"/>
          </a:solidFill>
          <a:scene3d>
            <a:camera prst="orthographicFront"/>
            <a:lightRig rig="threePt" dir="t"/>
          </a:scene3d>
          <a:sp3d/>
        </p:spPr>
      </p:pic>
    </p:spTree>
    <p:extLst>
      <p:ext uri="{BB962C8B-B14F-4D97-AF65-F5344CB8AC3E}">
        <p14:creationId xmlns:p14="http://schemas.microsoft.com/office/powerpoint/2010/main" val="420163349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18535"/>
            <a:ext cx="8858312" cy="541829"/>
          </a:xfrm>
        </p:spPr>
        <p:txBody>
          <a:bodyPr/>
          <a:lstStyle/>
          <a:p>
            <a:pPr eaLnBrk="1" hangingPunct="1"/>
            <a:r>
              <a:rPr lang="it-IT" dirty="0"/>
              <a:t>Questa ricerca</a:t>
            </a:r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2093813903"/>
              </p:ext>
            </p:extLst>
          </p:nvPr>
        </p:nvGraphicFramePr>
        <p:xfrm>
          <a:off x="234950" y="577850"/>
          <a:ext cx="8615363" cy="4244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4511920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A39424-340B-D0CC-8650-4CE14F010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	 Grado di conoscenza di HPV o papilloma virus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707C8EB0-2F2E-6C4F-D29F-A190FDBD5430}"/>
              </a:ext>
            </a:extLst>
          </p:cNvPr>
          <p:cNvGraphicFramePr>
            <a:graphicFrameLocks noGrp="1"/>
          </p:cNvGraphicFramePr>
          <p:nvPr/>
        </p:nvGraphicFramePr>
        <p:xfrm>
          <a:off x="25400" y="577850"/>
          <a:ext cx="9118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049E255F-7E7E-DBFA-9DA3-9D0E88F00996}"/>
              </a:ext>
            </a:extLst>
          </p:cNvPr>
          <p:cNvSpPr txBox="1"/>
          <p:nvPr/>
        </p:nvSpPr>
        <p:spPr>
          <a:xfrm>
            <a:off x="245192" y="560364"/>
            <a:ext cx="86384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200" b="0" i="1" u="none" strike="noStrike" kern="1200" cap="none" spc="0" normalizeH="0" baseline="0" noProof="0" dirty="0">
                <a:ln>
                  <a:noFill/>
                </a:ln>
                <a:solidFill>
                  <a:srgbClr val="002060">
                    <a:lumMod val="50000"/>
                  </a:srgb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Parliamo di un particolare problema di salute, cioè di HPV o Papilloma virus. Qual è il tuo grado di conoscenza del tema?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FD012D0B-1DEE-9897-533A-80A690B76EFB}"/>
              </a:ext>
            </a:extLst>
          </p:cNvPr>
          <p:cNvSpPr/>
          <p:nvPr/>
        </p:nvSpPr>
        <p:spPr>
          <a:xfrm>
            <a:off x="1691481" y="2512986"/>
            <a:ext cx="1944688" cy="715989"/>
          </a:xfrm>
          <a:prstGeom prst="ellipse">
            <a:avLst/>
          </a:prstGeom>
          <a:noFill/>
          <a:ln>
            <a:solidFill>
              <a:srgbClr val="0189AF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3F16FC77-9452-07BE-7868-BAD4B4FA2FE9}"/>
              </a:ext>
            </a:extLst>
          </p:cNvPr>
          <p:cNvSpPr/>
          <p:nvPr/>
        </p:nvSpPr>
        <p:spPr>
          <a:xfrm>
            <a:off x="3057622" y="1340392"/>
            <a:ext cx="1944688" cy="715989"/>
          </a:xfrm>
          <a:prstGeom prst="ellipse">
            <a:avLst/>
          </a:prstGeom>
          <a:noFill/>
          <a:ln>
            <a:solidFill>
              <a:srgbClr val="0189AF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9921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C1491F-141A-20E2-E804-12C2E6B5E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	 Grado di conoscenza di HPV o papilloma virus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6ECC80B7-5806-509D-3404-C5AFFF9DC6D1}"/>
              </a:ext>
            </a:extLst>
          </p:cNvPr>
          <p:cNvGraphicFramePr>
            <a:graphicFrameLocks noGrp="1"/>
          </p:cNvGraphicFramePr>
          <p:nvPr/>
        </p:nvGraphicFramePr>
        <p:xfrm>
          <a:off x="25400" y="577850"/>
          <a:ext cx="9118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vale 3">
            <a:extLst>
              <a:ext uri="{FF2B5EF4-FFF2-40B4-BE49-F238E27FC236}">
                <a16:creationId xmlns:a16="http://schemas.microsoft.com/office/drawing/2014/main" id="{B37CF327-16BF-C669-DAB0-26C55A76344D}"/>
              </a:ext>
            </a:extLst>
          </p:cNvPr>
          <p:cNvSpPr/>
          <p:nvPr/>
        </p:nvSpPr>
        <p:spPr>
          <a:xfrm>
            <a:off x="1393727" y="2185424"/>
            <a:ext cx="442448" cy="349455"/>
          </a:xfrm>
          <a:prstGeom prst="ellipse">
            <a:avLst/>
          </a:prstGeom>
          <a:noFill/>
          <a:ln>
            <a:solidFill>
              <a:srgbClr val="0189A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CBB1F478-5B99-1AF7-F415-6DD540B1DC44}"/>
              </a:ext>
            </a:extLst>
          </p:cNvPr>
          <p:cNvCxnSpPr/>
          <p:nvPr/>
        </p:nvCxnSpPr>
        <p:spPr>
          <a:xfrm flipV="1">
            <a:off x="2772696" y="1995488"/>
            <a:ext cx="1054509" cy="408499"/>
          </a:xfrm>
          <a:prstGeom prst="straightConnector1">
            <a:avLst/>
          </a:prstGeom>
          <a:ln w="28575">
            <a:solidFill>
              <a:srgbClr val="0189AF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e 4">
            <a:extLst>
              <a:ext uri="{FF2B5EF4-FFF2-40B4-BE49-F238E27FC236}">
                <a16:creationId xmlns:a16="http://schemas.microsoft.com/office/drawing/2014/main" id="{EDADBCC5-0561-211B-59A0-8B0F7D2B4D3C}"/>
              </a:ext>
            </a:extLst>
          </p:cNvPr>
          <p:cNvSpPr/>
          <p:nvPr/>
        </p:nvSpPr>
        <p:spPr>
          <a:xfrm>
            <a:off x="1836175" y="709049"/>
            <a:ext cx="442448" cy="349455"/>
          </a:xfrm>
          <a:prstGeom prst="ellipse">
            <a:avLst/>
          </a:prstGeom>
          <a:noFill/>
          <a:ln>
            <a:solidFill>
              <a:srgbClr val="0189A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224B5A07-4923-836B-13BC-1ED130D215C5}"/>
              </a:ext>
            </a:extLst>
          </p:cNvPr>
          <p:cNvSpPr/>
          <p:nvPr/>
        </p:nvSpPr>
        <p:spPr>
          <a:xfrm>
            <a:off x="7696895" y="709048"/>
            <a:ext cx="968474" cy="1126896"/>
          </a:xfrm>
          <a:prstGeom prst="ellipse">
            <a:avLst/>
          </a:prstGeom>
          <a:noFill/>
          <a:ln>
            <a:solidFill>
              <a:srgbClr val="0189A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1643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AB6E1A-D9CB-4982-8382-A6F4EBF43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	Conoscenza dell’HPV e delle modalità di trasmissione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7D6CD683-380E-ABFF-C21D-6634D3D075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959314"/>
              </p:ext>
            </p:extLst>
          </p:nvPr>
        </p:nvGraphicFramePr>
        <p:xfrm>
          <a:off x="25400" y="577850"/>
          <a:ext cx="9118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B7CDEA15-2460-E6EF-A858-F8976181D6CE}"/>
              </a:ext>
            </a:extLst>
          </p:cNvPr>
          <p:cNvSpPr txBox="1"/>
          <p:nvPr/>
        </p:nvSpPr>
        <p:spPr>
          <a:xfrm>
            <a:off x="5781366" y="4659640"/>
            <a:ext cx="333088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Base: </a:t>
            </a: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conoscono/hanno sentito nominare HPV</a:t>
            </a:r>
            <a:endParaRPr kumimoji="0" lang="it-IT" sz="11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756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87B87B-BEBB-8F85-EAD5-0D421182B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	Comportamenti ritenuti efficaci per contrastare l’infezione da HPV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37A2D976-B1DE-C815-0B48-6EEABD2E9B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032035"/>
              </p:ext>
            </p:extLst>
          </p:nvPr>
        </p:nvGraphicFramePr>
        <p:xfrm>
          <a:off x="25400" y="748936"/>
          <a:ext cx="9118600" cy="4172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14D99429-4CD5-906F-2A64-73FC4AD32900}"/>
              </a:ext>
            </a:extLst>
          </p:cNvPr>
          <p:cNvSpPr txBox="1"/>
          <p:nvPr/>
        </p:nvSpPr>
        <p:spPr>
          <a:xfrm>
            <a:off x="1" y="516120"/>
            <a:ext cx="433602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2060">
                    <a:lumMod val="50000"/>
                  </a:srgb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Ci sono dei comportamenti che possono essere utili/efficaci per ridurre la probabilità di contrarre un’infezione da HPV o Papilloma virus?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CB5BB4F-F84C-A7F1-405F-ECC639D88D06}"/>
              </a:ext>
            </a:extLst>
          </p:cNvPr>
          <p:cNvSpPr txBox="1"/>
          <p:nvPr/>
        </p:nvSpPr>
        <p:spPr>
          <a:xfrm>
            <a:off x="5781366" y="4659640"/>
            <a:ext cx="333088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Base: </a:t>
            </a: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conoscono/hanno sentito nominare HPV</a:t>
            </a:r>
            <a:endParaRPr kumimoji="0" lang="it-IT" sz="11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9859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D3E7AA-0403-B101-B9BD-8239041FB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	Il vero e il falso sull’HPV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29BED366-AD4C-1E59-DF33-5CC6948831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68766"/>
              </p:ext>
            </p:extLst>
          </p:nvPr>
        </p:nvGraphicFramePr>
        <p:xfrm>
          <a:off x="25400" y="577850"/>
          <a:ext cx="9118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08E04FE4-3EB4-CD4D-3EE5-FD089A38E6CE}"/>
              </a:ext>
            </a:extLst>
          </p:cNvPr>
          <p:cNvSpPr txBox="1"/>
          <p:nvPr/>
        </p:nvSpPr>
        <p:spPr>
          <a:xfrm>
            <a:off x="5781366" y="4659640"/>
            <a:ext cx="333088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Base: </a:t>
            </a: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conoscono/hanno sentito nominare HPV</a:t>
            </a:r>
            <a:endParaRPr kumimoji="0" lang="it-IT" sz="11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0335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395868-B759-D477-28D1-5680FDB13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	Conoscenza degli esami di screening: PAP test e HPV test</a:t>
            </a: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FF5071B2-F23F-81B6-2D8F-FDAFA79583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893071"/>
              </p:ext>
            </p:extLst>
          </p:nvPr>
        </p:nvGraphicFramePr>
        <p:xfrm>
          <a:off x="25400" y="577850"/>
          <a:ext cx="4546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E35BB715-D21C-1172-1451-4789B4CF7DFE}"/>
              </a:ext>
            </a:extLst>
          </p:cNvPr>
          <p:cNvSpPr txBox="1"/>
          <p:nvPr/>
        </p:nvSpPr>
        <p:spPr>
          <a:xfrm>
            <a:off x="2964419" y="4659640"/>
            <a:ext cx="333088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Base: </a:t>
            </a: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conoscono/hanno sentito nominare HPV</a:t>
            </a:r>
            <a:endParaRPr kumimoji="0" lang="it-IT" sz="11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CE57005-2BE5-C265-D0B8-11D97C64FC00}"/>
              </a:ext>
            </a:extLst>
          </p:cNvPr>
          <p:cNvSpPr txBox="1"/>
          <p:nvPr/>
        </p:nvSpPr>
        <p:spPr>
          <a:xfrm>
            <a:off x="234950" y="577850"/>
            <a:ext cx="1726585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200" b="0" i="1" u="none" strike="noStrike" kern="1200" cap="none" spc="0" normalizeH="0" baseline="0" noProof="0" dirty="0">
                <a:ln>
                  <a:noFill/>
                </a:ln>
                <a:solidFill>
                  <a:srgbClr val="002060">
                    <a:lumMod val="50000"/>
                  </a:srgb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Conosci il PAP test?</a:t>
            </a: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ECA97325-BA72-9CA7-441D-5F9ECA5B0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784702"/>
              </p:ext>
            </p:extLst>
          </p:nvPr>
        </p:nvGraphicFramePr>
        <p:xfrm>
          <a:off x="4572000" y="577850"/>
          <a:ext cx="4546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2F42E8C8-4206-B127-D302-4450DA40C76C}"/>
              </a:ext>
            </a:extLst>
          </p:cNvPr>
          <p:cNvSpPr txBox="1"/>
          <p:nvPr/>
        </p:nvSpPr>
        <p:spPr>
          <a:xfrm>
            <a:off x="4733208" y="577850"/>
            <a:ext cx="1726585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1200" i="1" dirty="0">
                <a:solidFill>
                  <a:srgbClr val="002060">
                    <a:lumMod val="50000"/>
                  </a:srgbClr>
                </a:solidFill>
                <a:latin typeface="Bookman Old Style" pitchFamily="18" charset="0"/>
              </a:rPr>
              <a:t>Conosci </a:t>
            </a:r>
            <a:r>
              <a:rPr kumimoji="0" lang="it-IT" sz="1200" b="0" i="1" u="none" strike="noStrike" kern="1200" cap="none" spc="0" normalizeH="0" baseline="0" noProof="0" dirty="0">
                <a:ln>
                  <a:noFill/>
                </a:ln>
                <a:solidFill>
                  <a:srgbClr val="002060">
                    <a:lumMod val="50000"/>
                  </a:srgb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l’HPV test?</a:t>
            </a:r>
          </a:p>
        </p:txBody>
      </p:sp>
    </p:spTree>
    <p:extLst>
      <p:ext uri="{BB962C8B-B14F-4D97-AF65-F5344CB8AC3E}">
        <p14:creationId xmlns:p14="http://schemas.microsoft.com/office/powerpoint/2010/main" val="1474971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81EAEA-7BA5-8E09-CF28-F0E9C9953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	Conoscenza specifica di PAP test e HPV test</a:t>
            </a: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7A99264B-DB72-15DF-FEB4-DADCCAEBE1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935028"/>
              </p:ext>
            </p:extLst>
          </p:nvPr>
        </p:nvGraphicFramePr>
        <p:xfrm>
          <a:off x="25400" y="577850"/>
          <a:ext cx="4546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B900BEF1-8E10-8800-1104-1D4FD83D62BE}"/>
              </a:ext>
            </a:extLst>
          </p:cNvPr>
          <p:cNvSpPr txBox="1"/>
          <p:nvPr/>
        </p:nvSpPr>
        <p:spPr>
          <a:xfrm>
            <a:off x="178824" y="577850"/>
            <a:ext cx="45904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it-IT" sz="1200" b="0" i="1" u="none" strike="noStrike" kern="1200" cap="none" spc="0" normalizeH="0" baseline="0" noProof="0" dirty="0">
                <a:ln>
                  <a:noFill/>
                </a:ln>
                <a:solidFill>
                  <a:srgbClr val="002060">
                    <a:lumMod val="50000"/>
                  </a:srgb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Sai di cosa si tratta?</a:t>
            </a:r>
            <a:endParaRPr lang="it-IT" sz="1400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1A712B7-471D-A399-376C-3C378A029B32}"/>
              </a:ext>
            </a:extLst>
          </p:cNvPr>
          <p:cNvSpPr txBox="1"/>
          <p:nvPr/>
        </p:nvSpPr>
        <p:spPr>
          <a:xfrm>
            <a:off x="67613" y="4677126"/>
            <a:ext cx="199615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Base: </a:t>
            </a: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conoscono PAP test</a:t>
            </a:r>
            <a:endParaRPr lang="it-IT" sz="1200" i="1" dirty="0"/>
          </a:p>
        </p:txBody>
      </p:sp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A301117E-3564-F88B-18EA-70605A381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216412"/>
              </p:ext>
            </p:extLst>
          </p:nvPr>
        </p:nvGraphicFramePr>
        <p:xfrm>
          <a:off x="4572000" y="577850"/>
          <a:ext cx="4572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A19E2FDA-8A5D-9221-61BA-5A1C61CA4C95}"/>
              </a:ext>
            </a:extLst>
          </p:cNvPr>
          <p:cNvSpPr txBox="1"/>
          <p:nvPr/>
        </p:nvSpPr>
        <p:spPr>
          <a:xfrm>
            <a:off x="6858000" y="4659640"/>
            <a:ext cx="199615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Base: </a:t>
            </a: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conoscono HPV test</a:t>
            </a:r>
            <a:endParaRPr lang="it-IT" sz="1200" i="1" dirty="0"/>
          </a:p>
        </p:txBody>
      </p:sp>
    </p:spTree>
    <p:extLst>
      <p:ext uri="{BB962C8B-B14F-4D97-AF65-F5344CB8AC3E}">
        <p14:creationId xmlns:p14="http://schemas.microsoft.com/office/powerpoint/2010/main" val="4095343612"/>
      </p:ext>
    </p:extLst>
  </p:cSld>
  <p:clrMapOvr>
    <a:masterClrMapping/>
  </p:clrMapOvr>
</p:sld>
</file>

<file path=ppt/theme/theme1.xml><?xml version="1.0" encoding="utf-8"?>
<a:theme xmlns:a="http://schemas.openxmlformats.org/drawingml/2006/main" name="AstraRicerche Quantitativa 2015 v17">
  <a:themeElements>
    <a:clrScheme name="AstraRicercheTema1">
      <a:dk1>
        <a:srgbClr val="000000"/>
      </a:dk1>
      <a:lt1>
        <a:srgbClr val="FFFFFF"/>
      </a:lt1>
      <a:dk2>
        <a:srgbClr val="115622"/>
      </a:dk2>
      <a:lt2>
        <a:srgbClr val="33D65B"/>
      </a:lt2>
      <a:accent1>
        <a:srgbClr val="002060"/>
      </a:accent1>
      <a:accent2>
        <a:srgbClr val="FF0000"/>
      </a:accent2>
      <a:accent3>
        <a:srgbClr val="FFC000"/>
      </a:accent3>
      <a:accent4>
        <a:srgbClr val="DFEBB6"/>
      </a:accent4>
      <a:accent5>
        <a:srgbClr val="92D050"/>
      </a:accent5>
      <a:accent6>
        <a:srgbClr val="076C07"/>
      </a:accent6>
      <a:hlink>
        <a:srgbClr val="00B0F0"/>
      </a:hlink>
      <a:folHlink>
        <a:srgbClr val="00206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traRicerche Quantitativa 2022 169 v4 - Copia.potx" id="{F2A41DF3-73AE-48F1-91B5-90B52AB33858}" vid="{B7945668-C787-428E-A550-88D0C5FF8BA0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AstraRicerche Quantitativa 2022 169 v5 flat</Template>
  <TotalTime>249</TotalTime>
  <Words>377</Words>
  <Application>Microsoft Office PowerPoint</Application>
  <PresentationFormat>Presentazione su schermo (16:9)</PresentationFormat>
  <Paragraphs>76</Paragraphs>
  <Slides>17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2" baseType="lpstr">
      <vt:lpstr>Arial</vt:lpstr>
      <vt:lpstr>Bookman Old Style</vt:lpstr>
      <vt:lpstr>Calibri</vt:lpstr>
      <vt:lpstr>Wingdings</vt:lpstr>
      <vt:lpstr>AstraRicerche Quantitativa 2015 v17</vt:lpstr>
      <vt:lpstr>Presentazione standard di PowerPoint</vt:lpstr>
      <vt:lpstr>Questa ricerca</vt:lpstr>
      <vt:lpstr>  Grado di conoscenza di HPV o papilloma virus</vt:lpstr>
      <vt:lpstr>  Grado di conoscenza di HPV o papilloma virus</vt:lpstr>
      <vt:lpstr> Conoscenza dell’HPV e delle modalità di trasmissione</vt:lpstr>
      <vt:lpstr> Comportamenti ritenuti efficaci per contrastare l’infezione da HPV</vt:lpstr>
      <vt:lpstr> Il vero e il falso sull’HPV</vt:lpstr>
      <vt:lpstr> Conoscenza degli esami di screening: PAP test e HPV test</vt:lpstr>
      <vt:lpstr> Conoscenza specifica di PAP test e HPV test</vt:lpstr>
      <vt:lpstr>Comportamento personale nei confronti della vaccinazione anti-HPV</vt:lpstr>
      <vt:lpstr>Comportamento personale nei confronti della vaccinazione anti-HPV</vt:lpstr>
      <vt:lpstr>Motivi per non sottoporsi alla vaccinazione anti-HPV</vt:lpstr>
      <vt:lpstr>Fonti utilizzate per informarsi sull’HPV e sulla vaccinazione</vt:lpstr>
      <vt:lpstr>Fonti utilizzate per informarsi sull’HPV e sulla vaccinazione</vt:lpstr>
      <vt:lpstr>Desiderio di essere più informato sul tema</vt:lpstr>
      <vt:lpstr>Temi che si vorrebbero approfondire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Elisabetta Brambilla</dc:creator>
  <cp:lastModifiedBy>Cosimo Finzi</cp:lastModifiedBy>
  <cp:revision>38</cp:revision>
  <dcterms:created xsi:type="dcterms:W3CDTF">2023-07-13T14:07:02Z</dcterms:created>
  <dcterms:modified xsi:type="dcterms:W3CDTF">2024-02-27T09:38:06Z</dcterms:modified>
</cp:coreProperties>
</file>